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1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9" roundtripDataSignature="AMtx7mj/BIeFlqFwLXNVZOkTwC3zxv0Fi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D4F992-F188-4BFF-BEF0-EBDC92F988EC}">
  <a:tblStyle styleId="{45D4F992-F188-4BFF-BEF0-EBDC92F988E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7"/>
    <p:restoredTop sz="87910"/>
  </p:normalViewPr>
  <p:slideViewPr>
    <p:cSldViewPr snapToGrid="0">
      <p:cViewPr varScale="1">
        <p:scale>
          <a:sx n="87" d="100"/>
          <a:sy n="87" d="100"/>
        </p:scale>
        <p:origin x="2384" y="4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notesMaster" Target="notesMasters/notesMaster1.xml"/><Relationship Id="rId129" Type="http://customschemas.google.com/relationships/presentationmetadata" Target="meta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aaacf22745_0_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2aaacf22745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g2aaacf22745_0_1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273c2fc512_0_6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g3273c2fc512_0_6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25af2ddaa2_0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8" name="Google Shape;1238;g325af2ddaa2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9" name="Google Shape;1239;g325af2ddaa2_0_1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325af2ddaa2_0_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7" name="Google Shape;1247;g325af2ddaa2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8" name="Google Shape;1248;g325af2ddaa2_0_1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325af2ddaa2_0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6" name="Google Shape;1256;g325af2ddaa2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7" name="Google Shape;1257;g325af2ddaa2_0_1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325af2ddaa2_0_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g325af2ddaa2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6" name="Google Shape;1266;g325af2ddaa2_0_1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25af2ddaa2_0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4" name="Google Shape;1274;g325af2ddaa2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5" name="Google Shape;1275;g325af2ddaa2_0_1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25af2ddaa2_0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25af2ddaa2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4" name="Google Shape;1284;g325af2ddaa2_0_1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325af2ddaa2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g325af2ddaa2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3" name="Google Shape;1293;g325af2ddaa2_0_1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325af2ddaa2_0_1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1" name="Google Shape;1301;g325af2ddaa2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2" name="Google Shape;1302;g325af2ddaa2_0_1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25af2ddaa2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0" name="Google Shape;1310;g325af2ddaa2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1" name="Google Shape;1311;g325af2ddaa2_0_2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325af2ddaa2_0_3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g325af2ddaa2_0_3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8" name="Google Shape;1318;g325af2ddaa2_0_3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273c2fc512_0_6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65" name="Google Shape;265;g3273c2fc512_0_6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25af2ddaa2_0_3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5" name="Google Shape;1325;g325af2ddaa2_0_3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6" name="Google Shape;1326;g325af2ddaa2_0_3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25af2ddaa2_0_3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g325af2ddaa2_0_3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4" name="Google Shape;1334;g325af2ddaa2_0_3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325af2ddaa2_0_3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1" name="Google Shape;1341;g325af2ddaa2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2" name="Google Shape;1342;g325af2ddaa2_0_3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325af2ddaa2_0_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9" name="Google Shape;1349;g325af2ddaa2_0_4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0" name="Google Shape;1350;g325af2ddaa2_0_4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325af2ddaa2_0_4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7" name="Google Shape;1357;g325af2ddaa2_0_4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8" name="Google Shape;1358;g325af2ddaa2_0_4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325af2ddaa2_0_4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325af2ddaa2_0_4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6" name="Google Shape;1366;g325af2ddaa2_0_4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325af2ddaa2_0_4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3" name="Google Shape;1373;g325af2ddaa2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4" name="Google Shape;1374;g325af2ddaa2_0_4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325af2ddaa2_0_3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1" name="Google Shape;1381;g325af2ddaa2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2" name="Google Shape;1382;g325af2ddaa2_0_3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325af2ddaa2_0_4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8" name="Google Shape;1388;g325af2ddaa2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9" name="Google Shape;1389;g325af2ddaa2_0_4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25af2ddaa2_0_4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4" name="Google Shape;1394;g325af2ddaa2_0_4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5" name="Google Shape;1395;g325af2ddaa2_0_4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325af2ddaa2_0_4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5" name="Google Shape;1405;g325af2ddaa2_0_4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6" name="Google Shape;1406;g325af2ddaa2_0_4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2ac08f1d288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3" name="Google Shape;1413;g2ac08f1d288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aafe84aa2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g2aafe84aa2a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aafe84aa2a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2aafe84aa2a_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aafe84aa2a_1_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g2aafe84aa2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aafe84aa2a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fr-FR"/>
              <a:t>Institut national de la statistique et des études économiques</a:t>
            </a:r>
            <a:endParaRPr/>
          </a:p>
        </p:txBody>
      </p:sp>
      <p:sp>
        <p:nvSpPr>
          <p:cNvPr id="319" name="Google Shape;319;g2aafe84aa2a_1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aafe84aa2a_1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g2aafe84aa2a_1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aafe84aa2a_1_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2aafe84aa2a_1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afe84aa2a_1_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g2aafe84aa2a_1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273c2fc51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g3273c2fc5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aafe84aa2a_1_1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b="1"/>
              <a:t>L’enquête par questionnaire de Camille Masclet permet de mettre en évidence la spécificité de ses enquêté.es au regard d’un certain nombre critères (pratiques, autodéfinition, situation conjugale).</a:t>
            </a:r>
            <a:endParaRPr b="1"/>
          </a:p>
        </p:txBody>
      </p:sp>
      <p:sp>
        <p:nvSpPr>
          <p:cNvPr id="370" name="Google Shape;370;g2aafe84aa2a_1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273c2fc512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Produits pas des institutions privées (IPSOS, IFOP, BVA)</a:t>
            </a:r>
            <a:endParaRPr/>
          </a:p>
        </p:txBody>
      </p:sp>
      <p:sp>
        <p:nvSpPr>
          <p:cNvPr id="382" name="Google Shape;382;g3273c2fc512_0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d80ee60163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Produits pas des institutions privées (IPSOS, IFOP, BVA)</a:t>
            </a:r>
            <a:endParaRPr/>
          </a:p>
        </p:txBody>
      </p:sp>
      <p:sp>
        <p:nvSpPr>
          <p:cNvPr id="393" name="Google Shape;393;g2d80ee60163_0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273c2fc512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Produits pas des institutions privées (IPSOS, IFOP, BVA)</a:t>
            </a:r>
            <a:endParaRPr/>
          </a:p>
        </p:txBody>
      </p:sp>
      <p:sp>
        <p:nvSpPr>
          <p:cNvPr id="404" name="Google Shape;404;g3273c2fc512_0_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ee44ece92f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g1ee44ece92f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273c2fc512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3273c2fc512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d80ee60163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g2d80ee60163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ae24a5514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fr-FR" sz="1500">
                <a:solidFill>
                  <a:srgbClr val="323232"/>
                </a:solidFill>
                <a:highlight>
                  <a:srgbClr val="FAFAFA"/>
                </a:highlight>
                <a:latin typeface="Times New Roman"/>
                <a:ea typeface="Times New Roman"/>
                <a:cs typeface="Times New Roman"/>
                <a:sym typeface="Times New Roman"/>
              </a:rPr>
              <a:t>Manuel Olivier Martin, chapitre 1 : </a:t>
            </a:r>
            <a:endParaRPr sz="1500">
              <a:solidFill>
                <a:srgbClr val="323232"/>
              </a:solidFill>
              <a:highlight>
                <a:srgbClr val="FAFAFA"/>
              </a:highlight>
              <a:latin typeface="Times New Roman"/>
              <a:ea typeface="Times New Roman"/>
              <a:cs typeface="Times New Roman"/>
              <a:sym typeface="Times New Roman"/>
            </a:endParaRPr>
          </a:p>
          <a:p>
            <a:pPr marL="0" marR="50800" lvl="0" indent="0" algn="l" rtl="0">
              <a:lnSpc>
                <a:spcPct val="115000"/>
              </a:lnSpc>
              <a:spcBef>
                <a:spcPts val="1000"/>
              </a:spcBef>
              <a:spcAft>
                <a:spcPts val="0"/>
              </a:spcAft>
              <a:buSzPts val="1100"/>
              <a:buNone/>
            </a:pPr>
            <a:r>
              <a:rPr lang="fr-FR" sz="1500">
                <a:solidFill>
                  <a:srgbClr val="323232"/>
                </a:solidFill>
                <a:highlight>
                  <a:srgbClr val="FAFAFA"/>
                </a:highlight>
                <a:latin typeface="Times New Roman"/>
                <a:ea typeface="Times New Roman"/>
                <a:cs typeface="Times New Roman"/>
                <a:sym typeface="Times New Roman"/>
              </a:rPr>
              <a:t> « Elles sont construites au sens où elles résultent d’un travail d’élaboration théorique de la part du sociologue (et du statisticien) : celui-ci doit définir les dimensions du social qui semblent pertinentes (sa problématique), les concepts permettant de se représenter la réalité étudiée, les catégories servant à coder les faits observés, ainsi que les modalités des protocoles d’interview ou d’observation… Les données ne s’offrent pas à lui : il doit les « conquérir ». Dire que les données sont construites ne signifie toutefois pas qu’elles sont inventées : affirmer que la conception d’un dispositif d’observation et d’enregistrement du réel est indispensable à l’étude de ce réel ne signifie pas que ce réel est une invention, un artifice ».</a:t>
            </a:r>
            <a:endParaRPr sz="1500">
              <a:solidFill>
                <a:srgbClr val="323232"/>
              </a:solidFill>
              <a:highlight>
                <a:srgbClr val="FAFAFA"/>
              </a:highlight>
              <a:latin typeface="Times New Roman"/>
              <a:ea typeface="Times New Roman"/>
              <a:cs typeface="Times New Roman"/>
              <a:sym typeface="Times New Roman"/>
            </a:endParaRPr>
          </a:p>
          <a:p>
            <a:pPr marL="0" marR="50800" lvl="0" indent="0" algn="l" rtl="0">
              <a:lnSpc>
                <a:spcPct val="115000"/>
              </a:lnSpc>
              <a:spcBef>
                <a:spcPts val="1000"/>
              </a:spcBef>
              <a:spcAft>
                <a:spcPts val="0"/>
              </a:spcAft>
              <a:buSzPts val="1100"/>
              <a:buNone/>
            </a:pPr>
            <a:endParaRPr sz="1500">
              <a:solidFill>
                <a:srgbClr val="323232"/>
              </a:solidFill>
              <a:highlight>
                <a:srgbClr val="FAFAFA"/>
              </a:highlight>
              <a:latin typeface="Times New Roman"/>
              <a:ea typeface="Times New Roman"/>
              <a:cs typeface="Times New Roman"/>
              <a:sym typeface="Times New Roman"/>
            </a:endParaRPr>
          </a:p>
          <a:p>
            <a:pPr marL="0" marR="50800" lvl="0" indent="0" algn="l" rtl="0">
              <a:lnSpc>
                <a:spcPct val="115000"/>
              </a:lnSpc>
              <a:spcBef>
                <a:spcPts val="1000"/>
              </a:spcBef>
              <a:spcAft>
                <a:spcPts val="0"/>
              </a:spcAft>
              <a:buClr>
                <a:schemeClr val="dk1"/>
              </a:buClr>
              <a:buSzPts val="1100"/>
              <a:buFont typeface="Arial"/>
              <a:buNone/>
            </a:pPr>
            <a:r>
              <a:rPr lang="fr-FR" sz="1500">
                <a:solidFill>
                  <a:srgbClr val="323232"/>
                </a:solidFill>
                <a:highlight>
                  <a:srgbClr val="FAFAFA"/>
                </a:highlight>
                <a:latin typeface="Times New Roman"/>
                <a:ea typeface="Times New Roman"/>
                <a:cs typeface="Times New Roman"/>
                <a:sym typeface="Times New Roman"/>
              </a:rPr>
              <a:t> « Les réponses aux questions des sociologues renvoient à une réalité sociale complexe qui ne peut pas être facilement mise en ordre et catégorisée sans ambiguïté. Il existe un flou intrinsèque à toute catégorisation. »</a:t>
            </a:r>
            <a:endParaRPr sz="1500">
              <a:solidFill>
                <a:srgbClr val="323232"/>
              </a:solidFill>
              <a:highlight>
                <a:srgbClr val="FAFAFA"/>
              </a:highlight>
              <a:latin typeface="Times New Roman"/>
              <a:ea typeface="Times New Roman"/>
              <a:cs typeface="Times New Roman"/>
              <a:sym typeface="Times New Roman"/>
            </a:endParaRPr>
          </a:p>
          <a:p>
            <a:pPr marL="0" marR="50800" lvl="0" indent="0" algn="ctr" rtl="0">
              <a:lnSpc>
                <a:spcPct val="115000"/>
              </a:lnSpc>
              <a:spcBef>
                <a:spcPts val="1000"/>
              </a:spcBef>
              <a:spcAft>
                <a:spcPts val="0"/>
              </a:spcAft>
              <a:buClr>
                <a:schemeClr val="dk1"/>
              </a:buClr>
              <a:buSzPts val="1100"/>
              <a:buFont typeface="Arial"/>
              <a:buNone/>
            </a:pPr>
            <a:endParaRPr sz="1500">
              <a:solidFill>
                <a:srgbClr val="323232"/>
              </a:solidFill>
              <a:highlight>
                <a:srgbClr val="FAFAFA"/>
              </a:highlight>
              <a:latin typeface="Times New Roman"/>
              <a:ea typeface="Times New Roman"/>
              <a:cs typeface="Times New Roman"/>
              <a:sym typeface="Times New Roman"/>
            </a:endParaRPr>
          </a:p>
          <a:p>
            <a:pPr marL="0" lvl="0" indent="0" algn="l" rtl="0">
              <a:lnSpc>
                <a:spcPct val="100000"/>
              </a:lnSpc>
              <a:spcBef>
                <a:spcPts val="1000"/>
              </a:spcBef>
              <a:spcAft>
                <a:spcPts val="0"/>
              </a:spcAft>
              <a:buSzPts val="1400"/>
              <a:buNone/>
            </a:pPr>
            <a:endParaRPr/>
          </a:p>
        </p:txBody>
      </p:sp>
      <p:sp>
        <p:nvSpPr>
          <p:cNvPr id="451" name="Google Shape;451;g2ae24a5514c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2292cce303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32292cce303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273c2fc512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474" name="Google Shape;474;g3273c2fc512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273c2fc512_0_5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3273c2fc512_0_5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273c2fc512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484" name="Google Shape;484;g3273c2fc512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ab4e6e23ca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 name="Google Shape;494;g2ab4e6e23c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273c2fc512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13" name="Google Shape;513;g3273c2fc512_0_2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273c2fc512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23" name="Google Shape;523;g3273c2fc512_0_2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ee44ece92f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33" name="Google Shape;533;g1ee44ece92f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273c2fc512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43" name="Google Shape;543;g3273c2fc512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273c2fc51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53" name="Google Shape;553;g3273c2fc512_0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273c2fc512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63" name="Google Shape;563;g3273c2fc512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273c2fc512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73" name="Google Shape;573;g3273c2fc512_0_2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273c2fc512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83" name="Google Shape;583;g3273c2fc512_0_2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273c2fc512_0_5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3273c2fc512_0_5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273c2fc512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3" name="Google Shape;593;g3273c2fc512_0_3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273c2fc512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7" name="Google Shape;607;g3273c2fc512_0_3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273c2fc512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2" name="Google Shape;622;g3273c2fc512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273c2fc512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g3273c2fc512_0_2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ab4e6e23ca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3" name="Google Shape;653;g2ab4e6e23ca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273c2fc512_0_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g3273c2fc512_0_3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273c2fc512_0_3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g3273c2fc512_0_3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273c2fc512_0_3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g3273c2fc512_0_3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273c2fc512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 name="Google Shape;694;g3273c2fc51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273c2fc512_0_5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4" name="Google Shape;704;g3273c2fc512_0_5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273c2fc512_0_5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3273c2fc512_0_5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273c2fc512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g3273c2fc512_0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273c2fc512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Point 3 : Lorsqu’on travail sur un cursus universitaire en particulier, il peut être intéréssant d’imposer un quota de sexe pour prendre en considération la ségrégation genrée des parcours dans l’enseignement supérieur. Par exemple, si l’on souhaite enquêter auprès d’un cursus très féminisé (l’assistance en travail social, sâge-femme), on peut soit faire en sorte que l’échantillon respecte la proportion des deux sexes dans la formation, soit sur-représenter les hommes pour mieux saisir leurs caractéristiques et les différences internes à ce groupe de sexe. </a:t>
            </a:r>
            <a:endParaRPr/>
          </a:p>
        </p:txBody>
      </p:sp>
      <p:sp>
        <p:nvSpPr>
          <p:cNvPr id="733" name="Google Shape;733;g3273c2fc512_0_3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273c2fc512_0_5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Point 3 : Lorsqu’on travail sur un cursus universitaire en particulier, il peut être intéréssant d’imposer un quota de sexe pour prendre en considération la ségrégation genrée des parcours dans l’enseignement supérieur. Par exemple, si l’on souhaite enquêter auprès d’un cursus très féminisé (l’assistance en travail social, sâge-femme), on peut soit faire en sorte que l’échantillon respecte la proportion des deux sexes dans la formation, soit sur-représenter les hommes pour mieux saisir leurs caractéristiques et les différences internes à ce groupe de sexe. </a:t>
            </a:r>
            <a:endParaRPr/>
          </a:p>
        </p:txBody>
      </p:sp>
      <p:sp>
        <p:nvSpPr>
          <p:cNvPr id="742" name="Google Shape;742;g3273c2fc512_0_5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ab4e6e23ca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Point 3 : Lorsqu’on travail sur un cursus universitaire en particulier, il peut être intéréssant d’imposer un quota de sexe pour prendre en considération la ségrégation genrée des parcours dans l’enseignement supérieur. Par exemple, si l’on souhaite enquêter auprès d’un cursus très féminisé (l’assistance en travail social, sâge-femme), on peut soit faire en sorte que l’échantillon respecte la proportion des deux sexes dans la formation, soit sur-représenter les hommes pour mieux saisir leurs caractéristiques et les différences internes à ce groupe de sexe. </a:t>
            </a:r>
            <a:endParaRPr/>
          </a:p>
        </p:txBody>
      </p:sp>
      <p:sp>
        <p:nvSpPr>
          <p:cNvPr id="751" name="Google Shape;751;g2ab4e6e23ca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273c2fc512_0_5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Point 3 : Lorsqu’on travail sur un cursus universitaire en particulier, il peut être intéréssant d’imposer un quota de sexe pour prendre en considération la ségrégation genrée des parcours dans l’enseignement supérieur. Par exemple, si l’on souhaite enquêter auprès d’un cursus très féminisé (l’assistance en travail social, sâge-femme), on peut soit faire en sorte que l’échantillon respecte la proportion des deux sexes dans la formation, soit sur-représenter les hommes pour mieux saisir leurs caractéristiques et les différences internes à ce groupe de sexe. </a:t>
            </a:r>
            <a:endParaRPr/>
          </a:p>
        </p:txBody>
      </p:sp>
      <p:sp>
        <p:nvSpPr>
          <p:cNvPr id="760" name="Google Shape;760;g3273c2fc512_0_5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ab4e6e23ca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d’échantillon de volontaire : </a:t>
            </a:r>
            <a:endParaRPr/>
          </a:p>
          <a:p>
            <a:pPr marL="0" lvl="0" indent="0" algn="l" rtl="0">
              <a:lnSpc>
                <a:spcPct val="100000"/>
              </a:lnSpc>
              <a:spcBef>
                <a:spcPts val="0"/>
              </a:spcBef>
              <a:spcAft>
                <a:spcPts val="0"/>
              </a:spcAft>
              <a:buSzPts val="1400"/>
              <a:buNone/>
            </a:pPr>
            <a:r>
              <a:rPr lang="fr-FR"/>
              <a:t>Un échantillon de lecteurs constitué à partir d’une enquête par questionnaire glissé dans un magazine. Il nous renseigner sur une catégorie particulière de lecteurs, plutôt déterminés à faire valoir leur point de vue et à participer à la vie du magazine.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fr-FR"/>
              <a:t>Exemple d’échantillon de convencence : </a:t>
            </a:r>
            <a:endParaRPr/>
          </a:p>
          <a:p>
            <a:pPr marL="0" lvl="0" indent="0" algn="l" rtl="0">
              <a:lnSpc>
                <a:spcPct val="100000"/>
              </a:lnSpc>
              <a:spcBef>
                <a:spcPts val="0"/>
              </a:spcBef>
              <a:spcAft>
                <a:spcPts val="0"/>
              </a:spcAft>
              <a:buSzPts val="1400"/>
              <a:buNone/>
            </a:pPr>
            <a:r>
              <a:rPr lang="fr-FR"/>
              <a:t>Un échantillon de personnes interrogées à la sortie d’une université ou présent dans tel ou tel espace associatif ou communautaire.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769" name="Google Shape;769;g2ab4e6e23ca_0_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ab8fa73299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g2ab8fa73299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ab4e6e23ca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2. Un échantillon comportant 58 % d’hommes et 42 % de femmes alors que la représentativité impose respectivement 50 % et 50 % peut être redressé en affectant un poids de 50/58e (soit 0,86) à chaque homme et un poids de 50/42e (1,19) aux femmes de l’échantillon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fr-FR"/>
              <a:t>3. « Dans les années 1960, les caractéristiques générales (âge, sexe, CSP) des lecteurs de Paris Match étaient proches des caractéristiques de l’ensemble de la population française (hors enfants). D’un point de vue strictement formel cela faisait des lecteurs de Paris Match un échantillon représentatif de la population française. Il est pourtant évident que cet échantillon était biaisé et qu’une enquête auprès de ces lecteurs aurait fourni des estimations erronées des comportements généraux (à commencer par l’estimation des pratiques de lecture !) » (Olivier Martin)</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endParaRPr b="1"/>
          </a:p>
        </p:txBody>
      </p:sp>
      <p:sp>
        <p:nvSpPr>
          <p:cNvPr id="788" name="Google Shape;788;g2ab4e6e23ca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273c2fc512_0_5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2. Un échantillon comportant 58 % d’hommes et 42 % de femmes alors que la représentativité impose respectivement 50 % et 50 % peut être redressé en affectant un poids de 50/58e (soit 0,86) à chaque homme et un poids de 50/42e (1,19) aux femmes de l’échantillon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fr-FR"/>
              <a:t>3. « Dans les années 1960, les caractéristiques générales (âge, sexe, CSP) des lecteurs de Paris Match étaient proches des caractéristiques de l’ensemble de la population française (hors enfants). D’un point de vue strictement formel cela faisait des lecteurs de Paris Match un échantillon représentatif de la population française. Il est pourtant évident que cet échantillon était biaisé et qu’une enquête auprès de ces lecteurs aurait fourni des estimations erronées des comportements généraux (à commencer par l’estimation des pratiques de lecture !) » (Olivier Martin)</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endParaRPr b="1"/>
          </a:p>
        </p:txBody>
      </p:sp>
      <p:sp>
        <p:nvSpPr>
          <p:cNvPr id="797" name="Google Shape;797;g3273c2fc512_0_5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273c2fc512_0_5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g3273c2fc512_0_5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ab8fa7329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3. Dans Teo, les personnes immigrées et d’origine immigrées ont été surreprésentées pour mieux saisir la diversité de leurs trajectoires. Dans l’enquête VIRAGE, qui portait sur les violences, un échantillon de convenance composé uniquement de personnes LGBT a été constitué. Ce choix méthodologique visait à mieux comprendre les spécificités des violences auxquelles sont confrontées cette population ainsi que la variété des formes qu’elles prennent selon les différents sous-groupes qui compose cette cette population (gay, lesbien, bisexuel.le, etc.).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fr-FR"/>
              <a:t>4. « Si, pour des raisons évidentes, il est impossible de construire un échantillon représentatif des SDF, il est néanmoins possible de concevoir un échantillon des utilisateurs de services d’hébergements gratuits ou à faible participation, ou de distributions de repas chauds en échantillonnant convenablement ces services. Cet échantillon ne peut pas prétendre représenter l’ensemble des SDF mais, d’une part il semble difficile de faire mieux, et d’autre part, il permet d’approcher les conditions de vie d’une partie non négligeable des SDF » (Olivier Martin)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fr-FR"/>
              <a:t>Encadré exemples : </a:t>
            </a:r>
            <a:endParaRPr/>
          </a:p>
          <a:p>
            <a:pPr marL="457200" lvl="0" indent="-317500" algn="l" rtl="0">
              <a:lnSpc>
                <a:spcPct val="100000"/>
              </a:lnSpc>
              <a:spcBef>
                <a:spcPts val="0"/>
              </a:spcBef>
              <a:spcAft>
                <a:spcPts val="0"/>
              </a:spcAft>
              <a:buSzPts val="1400"/>
              <a:buChar char="-"/>
            </a:pPr>
            <a:r>
              <a:rPr lang="fr-FR"/>
              <a:t>Enquête sur la lecture : définir des critères afin de recruter une diversité de profils de lecteurs et de non-lecteurs ; </a:t>
            </a:r>
            <a:endParaRPr/>
          </a:p>
          <a:p>
            <a:pPr marL="457200" lvl="0" indent="-317500" algn="l" rtl="0">
              <a:lnSpc>
                <a:spcPct val="100000"/>
              </a:lnSpc>
              <a:spcBef>
                <a:spcPts val="0"/>
              </a:spcBef>
              <a:spcAft>
                <a:spcPts val="0"/>
              </a:spcAft>
              <a:buSzPts val="1400"/>
              <a:buChar char="-"/>
            </a:pPr>
            <a:r>
              <a:rPr lang="fr-FR"/>
              <a:t>Enquête sur le rapport à la politique : définir des critères pour recruter des personnes de gauche, de droite, du centre, éloignées de la politique institutionnelle, etc."</a:t>
            </a:r>
            <a:endParaRPr/>
          </a:p>
          <a:p>
            <a:pPr marL="457200" lvl="0" indent="-317500" algn="l" rtl="0">
              <a:lnSpc>
                <a:spcPct val="100000"/>
              </a:lnSpc>
              <a:spcBef>
                <a:spcPts val="0"/>
              </a:spcBef>
              <a:spcAft>
                <a:spcPts val="0"/>
              </a:spcAft>
              <a:buSzPts val="1400"/>
              <a:buChar char="-"/>
            </a:pPr>
            <a:r>
              <a:rPr lang="fr-FR"/>
              <a:t>etc.</a:t>
            </a:r>
            <a:endParaRPr/>
          </a:p>
        </p:txBody>
      </p:sp>
      <p:sp>
        <p:nvSpPr>
          <p:cNvPr id="806" name="Google Shape;806;g2ab8fa73299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3273c2fc512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815" name="Google Shape;815;g3273c2fc512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273c2fc512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31" name="Google Shape;831;g3273c2fc512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ab8fa7329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39" name="Google Shape;839;g2ab8fa73299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3273c2fc512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50" name="Google Shape;850;g3273c2fc512_0_4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3273c2fc512_0_4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65" name="Google Shape;865;g3273c2fc512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273c2fc512_0_4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80" name="Google Shape;880;g3273c2fc512_0_4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3273c2fc512_0_4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98" name="Google Shape;898;g3273c2fc512_0_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abfc56776a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9" name="Google Shape;919;g2abfc56776a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d80ee60163_2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2d80ee60163_2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g2d80ee60163_2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273c2fc512_0_5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g3273c2fc512_0_5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d80ee60163_2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2d80ee60163_2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g2d80ee60163_2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d80ee60163_2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d80ee60163_2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g2d80ee60163_2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d80ee60163_2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d80ee60163_2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6" name="Google Shape;966;g2d80ee60163_2_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d80ee60163_2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2d80ee60163_2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g2d80ee60163_2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d80ee60163_2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d80ee60163_2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2d80ee60163_2_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abfc56776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Bien qu’elles permettent d’apprécier le niveau de confiance d’une estimation de manière relativement claire, l’interprétation la plus courante n’est pas correcte statistiquement. Elle place l’incertitude sur la vraie valeur. Or, la vraie valeur, même si nous ne la connaissons pas, existe bel et bien et n’est pas incertaine. C’est bien le fait d’avoir tiré un échantillon avec une valeur proche de la vraie valeur qui est incertain.</a:t>
            </a:r>
            <a:endParaRPr/>
          </a:p>
        </p:txBody>
      </p:sp>
      <p:sp>
        <p:nvSpPr>
          <p:cNvPr id="1004" name="Google Shape;1004;g2abfc56776a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273c2fc512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15" name="Google Shape;1015;g3273c2fc512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32292cce303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24" name="Google Shape;1024;g32292cce303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2d80ee60163_2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34" name="Google Shape;1034;g2d80ee60163_2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32292cce303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45" name="Google Shape;1045;g32292cce303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273c2fc512_0_6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g3273c2fc512_0_6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d80ee60163_2_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55" name="Google Shape;1055;g2d80ee60163_2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abfc56776a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66" name="Google Shape;1066;g2abfc56776a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d80ee60163_2_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79" name="Google Shape;1079;g2d80ee60163_2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25af2ddaa2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g325af2ddaa2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8" name="Google Shape;1088;g325af2ddaa2_0_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325af2ddaa2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325af2ddaa2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5" name="Google Shape;1095;g325af2ddaa2_0_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325af2ddaa2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g325af2ddaa2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4" name="Google Shape;1104;g325af2ddaa2_0_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25af2ddaa2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2" name="Google Shape;1112;g325af2ddaa2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3" name="Google Shape;1113;g325af2ddaa2_0_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325af2ddaa2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g325af2ddaa2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2" name="Google Shape;1122;g325af2ddaa2_0_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325af2ddaa2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g325af2ddaa2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1" name="Google Shape;1131;g325af2ddaa2_0_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325af2ddaa2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9" name="Google Shape;1139;g325af2ddaa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0" name="Google Shape;1140;g325af2ddaa2_0_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273c2fc512_0_6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g3273c2fc512_0_6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325af2ddaa2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8" name="Google Shape;1148;g325af2ddaa2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9" name="Google Shape;1149;g325af2ddaa2_0_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325af2ddaa2_0_2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7" name="Google Shape;1157;g325af2ddaa2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8" name="Google Shape;1158;g325af2ddaa2_0_2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25af2ddaa2_0_2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6" name="Google Shape;1166;g325af2ddaa2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7" name="Google Shape;1167;g325af2ddaa2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325af2ddaa2_0_2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g325af2ddaa2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6" name="Google Shape;1176;g325af2ddaa2_0_2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325af2ddaa2_0_2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4" name="Google Shape;1184;g325af2ddaa2_0_2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5" name="Google Shape;1185;g325af2ddaa2_0_2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325af2ddaa2_0_2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3" name="Google Shape;1193;g325af2ddaa2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4" name="Google Shape;1194;g325af2ddaa2_0_2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325af2ddaa2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325af2ddaa2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3" name="Google Shape;1203;g325af2ddaa2_0_1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25af2ddaa2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25af2ddaa2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2" name="Google Shape;1212;g325af2ddaa2_0_1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25af2ddaa2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0" name="Google Shape;1220;g325af2ddaa2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1" name="Google Shape;1221;g325af2ddaa2_0_1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25af2ddaa2_0_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325af2ddaa2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0" name="Google Shape;1230;g325af2ddaa2_0_1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6"/>
          <p:cNvSpPr>
            <a:spLocks noGrp="1"/>
          </p:cNvSpPr>
          <p:nvPr>
            <p:ph type="pic" idx="2"/>
          </p:nvPr>
        </p:nvSpPr>
        <p:spPr>
          <a:xfrm>
            <a:off x="1792288" y="612775"/>
            <a:ext cx="5486400" cy="4114800"/>
          </a:xfrm>
          <a:prstGeom prst="rect">
            <a:avLst/>
          </a:prstGeom>
          <a:noFill/>
          <a:ln>
            <a:noFill/>
          </a:ln>
        </p:spPr>
      </p:sp>
      <p:sp>
        <p:nvSpPr>
          <p:cNvPr id="74" name="Google Shape;74;p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5" name="Google Shape;7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7"/>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96"/>
        <p:cNvGrpSpPr/>
        <p:nvPr/>
      </p:nvGrpSpPr>
      <p:grpSpPr>
        <a:xfrm>
          <a:off x="0" y="0"/>
          <a:ext cx="0" cy="0"/>
          <a:chOff x="0" y="0"/>
          <a:chExt cx="0" cy="0"/>
        </a:xfrm>
      </p:grpSpPr>
      <p:sp>
        <p:nvSpPr>
          <p:cNvPr id="97" name="Google Shape;97;g2ac08f1d288_0_147"/>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g2ac08f1d288_0_14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99" name="Google Shape;99;g2ac08f1d288_0_14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g2ac08f1d288_0_14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g2ac08f1d288_0_14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sans image">
  <p:cSld name="Titre sans image">
    <p:bg>
      <p:bgPr>
        <a:solidFill>
          <a:srgbClr val="E6142D"/>
        </a:solidFill>
        <a:effectLst/>
      </p:bgPr>
    </p:bg>
    <p:spTree>
      <p:nvGrpSpPr>
        <p:cNvPr id="1" name="Shape 102"/>
        <p:cNvGrpSpPr/>
        <p:nvPr/>
      </p:nvGrpSpPr>
      <p:grpSpPr>
        <a:xfrm>
          <a:off x="0" y="0"/>
          <a:ext cx="0" cy="0"/>
          <a:chOff x="0" y="0"/>
          <a:chExt cx="0" cy="0"/>
        </a:xfrm>
      </p:grpSpPr>
      <p:sp>
        <p:nvSpPr>
          <p:cNvPr id="103" name="Google Shape;103;g2ac08f1d288_0_141"/>
          <p:cNvSpPr txBox="1">
            <a:spLocks noGrp="1"/>
          </p:cNvSpPr>
          <p:nvPr>
            <p:ph type="title"/>
          </p:nvPr>
        </p:nvSpPr>
        <p:spPr>
          <a:xfrm>
            <a:off x="337163" y="2468893"/>
            <a:ext cx="5652000" cy="1143300"/>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4000"/>
              <a:buFont typeface="Arial"/>
              <a:buNone/>
              <a:defRPr sz="40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g2ac08f1d288_0_141"/>
          <p:cNvSpPr txBox="1">
            <a:spLocks noGrp="1"/>
          </p:cNvSpPr>
          <p:nvPr>
            <p:ph type="subTitle" idx="1"/>
          </p:nvPr>
        </p:nvSpPr>
        <p:spPr>
          <a:xfrm>
            <a:off x="323528" y="3612723"/>
            <a:ext cx="5652000" cy="1085700"/>
          </a:xfrm>
          <a:prstGeom prst="rect">
            <a:avLst/>
          </a:prstGeom>
          <a:noFill/>
          <a:ln>
            <a:noFill/>
          </a:ln>
        </p:spPr>
        <p:txBody>
          <a:bodyPr spcFirstLastPara="1" wrap="square" lIns="0" tIns="0" rIns="91425" bIns="0" anchor="ctr" anchorCtr="0">
            <a:noAutofit/>
          </a:bodyPr>
          <a:lstStyle>
            <a:lvl1pPr lvl="0" algn="l">
              <a:lnSpc>
                <a:spcPct val="100000"/>
              </a:lnSpc>
              <a:spcBef>
                <a:spcPts val="0"/>
              </a:spcBef>
              <a:spcAft>
                <a:spcPts val="0"/>
              </a:spcAft>
              <a:buSzPts val="3200"/>
              <a:buFont typeface="Arial"/>
              <a:buNone/>
              <a:defRPr sz="3200" cap="none">
                <a:solidFill>
                  <a:schemeClr val="lt1"/>
                </a:solidFill>
                <a:latin typeface="Arial"/>
                <a:ea typeface="Arial"/>
                <a:cs typeface="Arial"/>
                <a:sym typeface="Arial"/>
              </a:defRPr>
            </a:lvl1pPr>
            <a:lvl2pPr lvl="1" algn="ctr">
              <a:lnSpc>
                <a:spcPct val="110000"/>
              </a:lnSpc>
              <a:spcBef>
                <a:spcPts val="0"/>
              </a:spcBef>
              <a:spcAft>
                <a:spcPts val="0"/>
              </a:spcAft>
              <a:buSzPts val="1800"/>
              <a:buNone/>
              <a:defRPr>
                <a:solidFill>
                  <a:srgbClr val="888888"/>
                </a:solidFill>
              </a:defRPr>
            </a:lvl2pPr>
            <a:lvl3pPr lvl="2" algn="ctr">
              <a:lnSpc>
                <a:spcPct val="100000"/>
              </a:lnSpc>
              <a:spcBef>
                <a:spcPts val="360"/>
              </a:spcBef>
              <a:spcAft>
                <a:spcPts val="0"/>
              </a:spcAft>
              <a:buSzPts val="1800"/>
              <a:buNone/>
              <a:defRPr>
                <a:solidFill>
                  <a:srgbClr val="888888"/>
                </a:solidFill>
              </a:defRPr>
            </a:lvl3pPr>
            <a:lvl4pPr lvl="3" algn="ctr">
              <a:lnSpc>
                <a:spcPct val="100000"/>
              </a:lnSpc>
              <a:spcBef>
                <a:spcPts val="400"/>
              </a:spcBef>
              <a:spcAft>
                <a:spcPts val="0"/>
              </a:spcAft>
              <a:buSzPts val="2000"/>
              <a:buNone/>
              <a:defRPr>
                <a:solidFill>
                  <a:srgbClr val="888888"/>
                </a:solidFill>
              </a:defRPr>
            </a:lvl4pPr>
            <a:lvl5pPr lvl="4" algn="ctr">
              <a:lnSpc>
                <a:spcPct val="100000"/>
              </a:lnSpc>
              <a:spcBef>
                <a:spcPts val="4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05" name="Google Shape;105;g2ac08f1d288_0_141"/>
          <p:cNvSpPr txBox="1">
            <a:spLocks noGrp="1"/>
          </p:cNvSpPr>
          <p:nvPr>
            <p:ph type="dt" idx="10"/>
          </p:nvPr>
        </p:nvSpPr>
        <p:spPr>
          <a:xfrm>
            <a:off x="323850" y="4872296"/>
            <a:ext cx="4211700" cy="246300"/>
          </a:xfrm>
          <a:prstGeom prst="rect">
            <a:avLst/>
          </a:prstGeom>
          <a:noFill/>
          <a:ln>
            <a:noFill/>
          </a:ln>
        </p:spPr>
        <p:txBody>
          <a:bodyPr spcFirstLastPara="1" wrap="square" lIns="0" tIns="0" rIns="91425" bIns="0" anchor="ctr" anchorCtr="0">
            <a:noAutofit/>
          </a:bodyPr>
          <a:lstStyle>
            <a:lvl1pPr lvl="0" algn="l">
              <a:lnSpc>
                <a:spcPct val="130000"/>
              </a:lnSpc>
              <a:spcBef>
                <a:spcPts val="0"/>
              </a:spcBef>
              <a:spcAft>
                <a:spcPts val="0"/>
              </a:spcAft>
              <a:buSzPts val="1400"/>
              <a:buNone/>
              <a:defRPr sz="2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6" name="Google Shape;106;g2ac08f1d288_0_141" descr="Sciences Po (logo). "/>
          <p:cNvPicPr preferRelativeResize="0"/>
          <p:nvPr/>
        </p:nvPicPr>
        <p:blipFill rotWithShape="1">
          <a:blip r:embed="rId2">
            <a:alphaModFix/>
          </a:blip>
          <a:srcRect/>
          <a:stretch/>
        </p:blipFill>
        <p:spPr>
          <a:xfrm>
            <a:off x="323528" y="362459"/>
            <a:ext cx="1831531" cy="288000"/>
          </a:xfrm>
          <a:prstGeom prst="rect">
            <a:avLst/>
          </a:prstGeom>
          <a:noFill/>
          <a:ln>
            <a:noFill/>
          </a:ln>
        </p:spPr>
      </p:pic>
      <p:sp>
        <p:nvSpPr>
          <p:cNvPr id="107" name="Google Shape;107;g2ac08f1d288_0_141"/>
          <p:cNvSpPr txBox="1"/>
          <p:nvPr/>
        </p:nvSpPr>
        <p:spPr>
          <a:xfrm>
            <a:off x="1583668" y="-795469"/>
            <a:ext cx="5976600" cy="4923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a:solidFill>
                  <a:schemeClr val="dk1"/>
                </a:solidFill>
                <a:latin typeface="Calibri"/>
                <a:ea typeface="Calibri"/>
                <a:cs typeface="Calibri"/>
                <a:sym typeface="Calibri"/>
              </a:rPr>
              <a:t>DISPOSITION « PAGE TITRE POUR L’AFFICHAGE ECRAN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08"/>
        <p:cNvGrpSpPr/>
        <p:nvPr/>
      </p:nvGrpSpPr>
      <p:grpSpPr>
        <a:xfrm>
          <a:off x="0" y="0"/>
          <a:ext cx="0" cy="0"/>
          <a:chOff x="0" y="0"/>
          <a:chExt cx="0" cy="0"/>
        </a:xfrm>
      </p:grpSpPr>
      <p:sp>
        <p:nvSpPr>
          <p:cNvPr id="109" name="Google Shape;109;g2ac08f1d288_0_1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g2ac08f1d288_0_15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g2ac08f1d288_0_15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g2ac08f1d288_0_15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g2ac08f1d288_0_15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tête de section" type="secHead">
  <p:cSld name="SECTION_HEADER">
    <p:spTree>
      <p:nvGrpSpPr>
        <p:cNvPr id="1" name="Shape 114"/>
        <p:cNvGrpSpPr/>
        <p:nvPr/>
      </p:nvGrpSpPr>
      <p:grpSpPr>
        <a:xfrm>
          <a:off x="0" y="0"/>
          <a:ext cx="0" cy="0"/>
          <a:chOff x="0" y="0"/>
          <a:chExt cx="0" cy="0"/>
        </a:xfrm>
      </p:grpSpPr>
      <p:sp>
        <p:nvSpPr>
          <p:cNvPr id="115" name="Google Shape;115;g2ac08f1d288_0_159"/>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g2ac08f1d288_0_159"/>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17" name="Google Shape;117;g2ac08f1d288_0_15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2ac08f1d288_0_15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g2ac08f1d288_0_15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20"/>
        <p:cNvGrpSpPr/>
        <p:nvPr/>
      </p:nvGrpSpPr>
      <p:grpSpPr>
        <a:xfrm>
          <a:off x="0" y="0"/>
          <a:ext cx="0" cy="0"/>
          <a:chOff x="0" y="0"/>
          <a:chExt cx="0" cy="0"/>
        </a:xfrm>
      </p:grpSpPr>
      <p:sp>
        <p:nvSpPr>
          <p:cNvPr id="121" name="Google Shape;121;g2ac08f1d288_0_1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g2ac08f1d288_0_165"/>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3" name="Google Shape;123;g2ac08f1d288_0_165"/>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4" name="Google Shape;124;g2ac08f1d288_0_16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g2ac08f1d288_0_16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2ac08f1d288_0_16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127"/>
        <p:cNvGrpSpPr/>
        <p:nvPr/>
      </p:nvGrpSpPr>
      <p:grpSpPr>
        <a:xfrm>
          <a:off x="0" y="0"/>
          <a:ext cx="0" cy="0"/>
          <a:chOff x="0" y="0"/>
          <a:chExt cx="0" cy="0"/>
        </a:xfrm>
      </p:grpSpPr>
      <p:sp>
        <p:nvSpPr>
          <p:cNvPr id="128" name="Google Shape;128;g2ac08f1d288_0_1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g2ac08f1d288_0_172"/>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30" name="Google Shape;130;g2ac08f1d288_0_172"/>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31" name="Google Shape;131;g2ac08f1d288_0_172"/>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32" name="Google Shape;132;g2ac08f1d288_0_172"/>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33" name="Google Shape;133;g2ac08f1d288_0_17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2ac08f1d288_0_17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g2ac08f1d288_0_17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36"/>
        <p:cNvGrpSpPr/>
        <p:nvPr/>
      </p:nvGrpSpPr>
      <p:grpSpPr>
        <a:xfrm>
          <a:off x="0" y="0"/>
          <a:ext cx="0" cy="0"/>
          <a:chOff x="0" y="0"/>
          <a:chExt cx="0" cy="0"/>
        </a:xfrm>
      </p:grpSpPr>
      <p:sp>
        <p:nvSpPr>
          <p:cNvPr id="137" name="Google Shape;137;g2ac08f1d288_0_1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g2ac08f1d288_0_18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2ac08f1d288_0_18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2ac08f1d288_0_18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21"/>
        <p:cNvGrpSpPr/>
        <p:nvPr/>
      </p:nvGrpSpPr>
      <p:grpSpPr>
        <a:xfrm>
          <a:off x="0" y="0"/>
          <a:ext cx="0" cy="0"/>
          <a:chOff x="0" y="0"/>
          <a:chExt cx="0" cy="0"/>
        </a:xfrm>
      </p:grpSpPr>
      <p:sp>
        <p:nvSpPr>
          <p:cNvPr id="22" name="Google Shape;2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41"/>
        <p:cNvGrpSpPr/>
        <p:nvPr/>
      </p:nvGrpSpPr>
      <p:grpSpPr>
        <a:xfrm>
          <a:off x="0" y="0"/>
          <a:ext cx="0" cy="0"/>
          <a:chOff x="0" y="0"/>
          <a:chExt cx="0" cy="0"/>
        </a:xfrm>
      </p:grpSpPr>
      <p:sp>
        <p:nvSpPr>
          <p:cNvPr id="142" name="Google Shape;142;g2ac08f1d288_0_18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2ac08f1d288_0_18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g2ac08f1d288_0_18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45"/>
        <p:cNvGrpSpPr/>
        <p:nvPr/>
      </p:nvGrpSpPr>
      <p:grpSpPr>
        <a:xfrm>
          <a:off x="0" y="0"/>
          <a:ext cx="0" cy="0"/>
          <a:chOff x="0" y="0"/>
          <a:chExt cx="0" cy="0"/>
        </a:xfrm>
      </p:grpSpPr>
      <p:sp>
        <p:nvSpPr>
          <p:cNvPr id="146" name="Google Shape;146;g2ac08f1d288_0_190"/>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2ac08f1d288_0_190"/>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48" name="Google Shape;148;g2ac08f1d288_0_190"/>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49" name="Google Shape;149;g2ac08f1d288_0_19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g2ac08f1d288_0_19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g2ac08f1d288_0_19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52"/>
        <p:cNvGrpSpPr/>
        <p:nvPr/>
      </p:nvGrpSpPr>
      <p:grpSpPr>
        <a:xfrm>
          <a:off x="0" y="0"/>
          <a:ext cx="0" cy="0"/>
          <a:chOff x="0" y="0"/>
          <a:chExt cx="0" cy="0"/>
        </a:xfrm>
      </p:grpSpPr>
      <p:sp>
        <p:nvSpPr>
          <p:cNvPr id="153" name="Google Shape;153;g2ac08f1d288_0_197"/>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2ac08f1d288_0_197"/>
          <p:cNvSpPr>
            <a:spLocks noGrp="1"/>
          </p:cNvSpPr>
          <p:nvPr>
            <p:ph type="pic" idx="2"/>
          </p:nvPr>
        </p:nvSpPr>
        <p:spPr>
          <a:xfrm>
            <a:off x="1792288" y="612775"/>
            <a:ext cx="5486400" cy="4114800"/>
          </a:xfrm>
          <a:prstGeom prst="rect">
            <a:avLst/>
          </a:prstGeom>
          <a:noFill/>
          <a:ln>
            <a:noFill/>
          </a:ln>
        </p:spPr>
      </p:sp>
      <p:sp>
        <p:nvSpPr>
          <p:cNvPr id="155" name="Google Shape;155;g2ac08f1d288_0_197"/>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56" name="Google Shape;156;g2ac08f1d288_0_19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2ac08f1d288_0_19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2ac08f1d288_0_19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59"/>
        <p:cNvGrpSpPr/>
        <p:nvPr/>
      </p:nvGrpSpPr>
      <p:grpSpPr>
        <a:xfrm>
          <a:off x="0" y="0"/>
          <a:ext cx="0" cy="0"/>
          <a:chOff x="0" y="0"/>
          <a:chExt cx="0" cy="0"/>
        </a:xfrm>
      </p:grpSpPr>
      <p:sp>
        <p:nvSpPr>
          <p:cNvPr id="160" name="Google Shape;160;g2ac08f1d288_0_2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2ac08f1d288_0_204"/>
          <p:cNvSpPr txBox="1">
            <a:spLocks noGrp="1"/>
          </p:cNvSpPr>
          <p:nvPr>
            <p:ph type="body" idx="1"/>
          </p:nvPr>
        </p:nvSpPr>
        <p:spPr>
          <a:xfrm rot="5400000">
            <a:off x="2308949"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2" name="Google Shape;162;g2ac08f1d288_0_20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g2ac08f1d288_0_20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2ac08f1d288_0_20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65"/>
        <p:cNvGrpSpPr/>
        <p:nvPr/>
      </p:nvGrpSpPr>
      <p:grpSpPr>
        <a:xfrm>
          <a:off x="0" y="0"/>
          <a:ext cx="0" cy="0"/>
          <a:chOff x="0" y="0"/>
          <a:chExt cx="0" cy="0"/>
        </a:xfrm>
      </p:grpSpPr>
      <p:sp>
        <p:nvSpPr>
          <p:cNvPr id="166" name="Google Shape;166;g2ac08f1d288_0_210"/>
          <p:cNvSpPr txBox="1">
            <a:spLocks noGrp="1"/>
          </p:cNvSpPr>
          <p:nvPr>
            <p:ph type="title"/>
          </p:nvPr>
        </p:nvSpPr>
        <p:spPr>
          <a:xfrm rot="5400000">
            <a:off x="4732349" y="2171688"/>
            <a:ext cx="585150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g2ac08f1d288_0_210"/>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8" name="Google Shape;168;g2ac08f1d288_0_2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g2ac08f1d288_0_21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g2ac08f1d288_0_2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sans image">
  <p:cSld name="Titre sans image">
    <p:bg>
      <p:bgPr>
        <a:solidFill>
          <a:srgbClr val="E6142D"/>
        </a:solidFill>
        <a:effectLst/>
      </p:bgPr>
    </p:bg>
    <p:spTree>
      <p:nvGrpSpPr>
        <p:cNvPr id="1" name="Shape 25"/>
        <p:cNvGrpSpPr/>
        <p:nvPr/>
      </p:nvGrpSpPr>
      <p:grpSpPr>
        <a:xfrm>
          <a:off x="0" y="0"/>
          <a:ext cx="0" cy="0"/>
          <a:chOff x="0" y="0"/>
          <a:chExt cx="0" cy="0"/>
        </a:xfrm>
      </p:grpSpPr>
      <p:sp>
        <p:nvSpPr>
          <p:cNvPr id="26" name="Google Shape;26;g2a95d21eafb_0_58"/>
          <p:cNvSpPr txBox="1">
            <a:spLocks noGrp="1"/>
          </p:cNvSpPr>
          <p:nvPr>
            <p:ph type="title"/>
          </p:nvPr>
        </p:nvSpPr>
        <p:spPr>
          <a:xfrm>
            <a:off x="337163" y="2468893"/>
            <a:ext cx="5652000" cy="1143300"/>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4000"/>
              <a:buFont typeface="Arial"/>
              <a:buNone/>
              <a:defRPr sz="40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2a95d21eafb_0_58"/>
          <p:cNvSpPr txBox="1">
            <a:spLocks noGrp="1"/>
          </p:cNvSpPr>
          <p:nvPr>
            <p:ph type="subTitle" idx="1"/>
          </p:nvPr>
        </p:nvSpPr>
        <p:spPr>
          <a:xfrm>
            <a:off x="323528" y="3612723"/>
            <a:ext cx="5652000" cy="1085700"/>
          </a:xfrm>
          <a:prstGeom prst="rect">
            <a:avLst/>
          </a:prstGeom>
          <a:noFill/>
          <a:ln>
            <a:noFill/>
          </a:ln>
        </p:spPr>
        <p:txBody>
          <a:bodyPr spcFirstLastPara="1" wrap="square" lIns="0" tIns="0" rIns="91425" bIns="0" anchor="ctr" anchorCtr="0">
            <a:noAutofit/>
          </a:bodyPr>
          <a:lstStyle>
            <a:lvl1pPr lvl="0" algn="l">
              <a:lnSpc>
                <a:spcPct val="100000"/>
              </a:lnSpc>
              <a:spcBef>
                <a:spcPts val="0"/>
              </a:spcBef>
              <a:spcAft>
                <a:spcPts val="0"/>
              </a:spcAft>
              <a:buSzPts val="3200"/>
              <a:buFont typeface="Arial"/>
              <a:buNone/>
              <a:defRPr sz="3200" cap="none">
                <a:solidFill>
                  <a:schemeClr val="lt1"/>
                </a:solidFill>
                <a:latin typeface="Arial"/>
                <a:ea typeface="Arial"/>
                <a:cs typeface="Arial"/>
                <a:sym typeface="Arial"/>
              </a:defRPr>
            </a:lvl1pPr>
            <a:lvl2pPr lvl="1" algn="ctr">
              <a:lnSpc>
                <a:spcPct val="110000"/>
              </a:lnSpc>
              <a:spcBef>
                <a:spcPts val="0"/>
              </a:spcBef>
              <a:spcAft>
                <a:spcPts val="0"/>
              </a:spcAft>
              <a:buSzPts val="1800"/>
              <a:buNone/>
              <a:defRPr>
                <a:solidFill>
                  <a:srgbClr val="888888"/>
                </a:solidFill>
              </a:defRPr>
            </a:lvl2pPr>
            <a:lvl3pPr lvl="2" algn="ctr">
              <a:lnSpc>
                <a:spcPct val="100000"/>
              </a:lnSpc>
              <a:spcBef>
                <a:spcPts val="360"/>
              </a:spcBef>
              <a:spcAft>
                <a:spcPts val="0"/>
              </a:spcAft>
              <a:buSzPts val="1800"/>
              <a:buNone/>
              <a:defRPr>
                <a:solidFill>
                  <a:srgbClr val="888888"/>
                </a:solidFill>
              </a:defRPr>
            </a:lvl3pPr>
            <a:lvl4pPr lvl="3" algn="ctr">
              <a:lnSpc>
                <a:spcPct val="100000"/>
              </a:lnSpc>
              <a:spcBef>
                <a:spcPts val="400"/>
              </a:spcBef>
              <a:spcAft>
                <a:spcPts val="0"/>
              </a:spcAft>
              <a:buSzPts val="2000"/>
              <a:buNone/>
              <a:defRPr>
                <a:solidFill>
                  <a:srgbClr val="888888"/>
                </a:solidFill>
              </a:defRPr>
            </a:lvl4pPr>
            <a:lvl5pPr lvl="4" algn="ctr">
              <a:lnSpc>
                <a:spcPct val="100000"/>
              </a:lnSpc>
              <a:spcBef>
                <a:spcPts val="4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8" name="Google Shape;28;g2a95d21eafb_0_58"/>
          <p:cNvSpPr txBox="1">
            <a:spLocks noGrp="1"/>
          </p:cNvSpPr>
          <p:nvPr>
            <p:ph type="dt" idx="10"/>
          </p:nvPr>
        </p:nvSpPr>
        <p:spPr>
          <a:xfrm>
            <a:off x="323850" y="4872296"/>
            <a:ext cx="4211700" cy="246300"/>
          </a:xfrm>
          <a:prstGeom prst="rect">
            <a:avLst/>
          </a:prstGeom>
          <a:noFill/>
          <a:ln>
            <a:noFill/>
          </a:ln>
        </p:spPr>
        <p:txBody>
          <a:bodyPr spcFirstLastPara="1" wrap="square" lIns="0" tIns="0" rIns="91425" bIns="0" anchor="ctr" anchorCtr="0">
            <a:noAutofit/>
          </a:bodyPr>
          <a:lstStyle>
            <a:lvl1pPr lvl="0" algn="l">
              <a:lnSpc>
                <a:spcPct val="130000"/>
              </a:lnSpc>
              <a:spcBef>
                <a:spcPts val="0"/>
              </a:spcBef>
              <a:spcAft>
                <a:spcPts val="0"/>
              </a:spcAft>
              <a:buSzPts val="1400"/>
              <a:buNone/>
              <a:defRPr sz="2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9" name="Google Shape;29;g2a95d21eafb_0_58" descr="Sciences Po (logo). "/>
          <p:cNvPicPr preferRelativeResize="0"/>
          <p:nvPr/>
        </p:nvPicPr>
        <p:blipFill rotWithShape="1">
          <a:blip r:embed="rId2">
            <a:alphaModFix/>
          </a:blip>
          <a:srcRect/>
          <a:stretch/>
        </p:blipFill>
        <p:spPr>
          <a:xfrm>
            <a:off x="323528" y="362459"/>
            <a:ext cx="1831531" cy="288000"/>
          </a:xfrm>
          <a:prstGeom prst="rect">
            <a:avLst/>
          </a:prstGeom>
          <a:noFill/>
          <a:ln>
            <a:noFill/>
          </a:ln>
        </p:spPr>
      </p:pic>
      <p:sp>
        <p:nvSpPr>
          <p:cNvPr id="30" name="Google Shape;30;g2a95d21eafb_0_58"/>
          <p:cNvSpPr txBox="1"/>
          <p:nvPr/>
        </p:nvSpPr>
        <p:spPr>
          <a:xfrm>
            <a:off x="1583668" y="-795469"/>
            <a:ext cx="5976600" cy="4923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a:solidFill>
                  <a:schemeClr val="dk1"/>
                </a:solidFill>
                <a:latin typeface="Calibri"/>
                <a:ea typeface="Calibri"/>
                <a:cs typeface="Calibri"/>
                <a:sym typeface="Calibri"/>
              </a:rPr>
              <a:t>DISPOSITION « PAGE TITRE POUR L’AFFICHAGE ECRAN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 name="Google Shape;3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tête de section" type="secHead">
  <p:cSld name="SECTION_HEADER">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40" name="Google Shape;4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6" name="Google Shape;46;p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7" name="Google Shape;47;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3" name="Google Shape;53;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4" name="Google Shape;54;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5" name="Google Shape;55;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6" name="Google Shape;56;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7" name="Google Shape;67;p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8" name="Google Shape;6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g2ac08f1d288_0_1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2" name="Google Shape;92;g2ac08f1d288_0_13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Google Shape;93;g2ac08f1d288_0_13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g2ac08f1d288_0_13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g2ac08f1d288_0_13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log.insee.fr/statistique-publique-produit-des-statistiques-ethnique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hyperlink" Target="https://blog.insee.fr/statistique-publique-produit-des-statistiques-ethniqu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9.xml"/><Relationship Id="rId1" Type="http://schemas.openxmlformats.org/officeDocument/2006/relationships/slideLayout" Target="../slideLayouts/slideLayout13.xml"/><Relationship Id="rId4" Type="http://schemas.openxmlformats.org/officeDocument/2006/relationships/hyperlink" Target="https://doi.org/10.3917/popu.1901.0011"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3917/lap.003.0001"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3917/lap.003.0001"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www.insee.fr/fr/metadonnees/source/fichier/EEC_note_methodologique_aout_2023.pdf"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4.xml.rels><?xml version="1.0" encoding="UTF-8" standalone="yes"?>
<Relationships xmlns="http://schemas.openxmlformats.org/package/2006/relationships"><Relationship Id="rId3" Type="http://schemas.openxmlformats.org/officeDocument/2006/relationships/hyperlink" Target="https://fr.wikipedia.org/wiki/Th%C3%A9or%C3%A8me_central_limite" TargetMode="External"/><Relationship Id="rId7" Type="http://schemas.openxmlformats.org/officeDocument/2006/relationships/image" Target="../media/image23.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blog.insee.fr/statistique-publique-produit-des-statistiques-ethnique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5D5A"/>
        </a:solidFill>
        <a:effectLst/>
      </p:bgPr>
    </p:bg>
    <p:spTree>
      <p:nvGrpSpPr>
        <p:cNvPr id="1" name="Shape 175"/>
        <p:cNvGrpSpPr/>
        <p:nvPr/>
      </p:nvGrpSpPr>
      <p:grpSpPr>
        <a:xfrm>
          <a:off x="0" y="0"/>
          <a:ext cx="0" cy="0"/>
          <a:chOff x="0" y="0"/>
          <a:chExt cx="0" cy="0"/>
        </a:xfrm>
      </p:grpSpPr>
      <p:sp>
        <p:nvSpPr>
          <p:cNvPr id="176" name="Google Shape;176;g2aaacf22745_0_18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a:t>
            </a:fld>
            <a:endParaRPr/>
          </a:p>
        </p:txBody>
      </p:sp>
      <p:sp>
        <p:nvSpPr>
          <p:cNvPr id="177" name="Google Shape;177;g2aaacf22745_0_187"/>
          <p:cNvSpPr txBox="1">
            <a:spLocks noGrp="1"/>
          </p:cNvSpPr>
          <p:nvPr>
            <p:ph type="title" idx="4294967295"/>
          </p:nvPr>
        </p:nvSpPr>
        <p:spPr>
          <a:xfrm>
            <a:off x="892950" y="1789775"/>
            <a:ext cx="5031600" cy="1143300"/>
          </a:xfrm>
          <a:prstGeom prst="rect">
            <a:avLst/>
          </a:prstGeom>
          <a:noFill/>
          <a:ln>
            <a:noFill/>
          </a:ln>
        </p:spPr>
        <p:txBody>
          <a:bodyPr spcFirstLastPara="1" wrap="square" lIns="0" tIns="45700" rIns="0" bIns="45700" anchor="b" anchorCtr="0">
            <a:noAutofit/>
          </a:bodyPr>
          <a:lstStyle/>
          <a:p>
            <a:pPr marL="0" lvl="0" indent="0" algn="l" rtl="0">
              <a:lnSpc>
                <a:spcPct val="100000"/>
              </a:lnSpc>
              <a:spcBef>
                <a:spcPts val="0"/>
              </a:spcBef>
              <a:spcAft>
                <a:spcPts val="0"/>
              </a:spcAft>
              <a:buClr>
                <a:schemeClr val="lt1"/>
              </a:buClr>
              <a:buSzPts val="4000"/>
              <a:buFont typeface="Arial"/>
              <a:buNone/>
            </a:pPr>
            <a:r>
              <a:rPr lang="fr-FR">
                <a:solidFill>
                  <a:schemeClr val="lt1"/>
                </a:solidFill>
              </a:rPr>
              <a:t>Séance 2</a:t>
            </a:r>
            <a:endParaRPr>
              <a:solidFill>
                <a:schemeClr val="lt1"/>
              </a:solidFill>
            </a:endParaRPr>
          </a:p>
        </p:txBody>
      </p:sp>
      <p:sp>
        <p:nvSpPr>
          <p:cNvPr id="178" name="Google Shape;178;g2aaacf22745_0_187"/>
          <p:cNvSpPr txBox="1"/>
          <p:nvPr/>
        </p:nvSpPr>
        <p:spPr>
          <a:xfrm>
            <a:off x="485776" y="5512050"/>
            <a:ext cx="5595000" cy="246300"/>
          </a:xfrm>
          <a:prstGeom prst="rect">
            <a:avLst/>
          </a:prstGeom>
          <a:no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fr-FR" sz="2100" b="1" i="0" u="none" strike="noStrike" cap="none" dirty="0">
                <a:solidFill>
                  <a:schemeClr val="lt1"/>
                </a:solidFill>
                <a:latin typeface="Calibri"/>
                <a:ea typeface="Calibri"/>
                <a:cs typeface="Calibri"/>
                <a:sym typeface="Calibri"/>
              </a:rPr>
              <a:t>Campus Saint-Germain-en-Laye - Printemps 2026</a:t>
            </a:r>
            <a:endParaRPr sz="2100" b="1" i="0" u="none" strike="noStrike" cap="none" dirty="0">
              <a:solidFill>
                <a:schemeClr val="lt1"/>
              </a:solidFill>
              <a:latin typeface="Calibri"/>
              <a:ea typeface="Calibri"/>
              <a:cs typeface="Calibri"/>
              <a:sym typeface="Calibri"/>
            </a:endParaRPr>
          </a:p>
        </p:txBody>
      </p:sp>
      <p:sp>
        <p:nvSpPr>
          <p:cNvPr id="180" name="Google Shape;180;g2aaacf22745_0_187"/>
          <p:cNvSpPr txBox="1">
            <a:spLocks noGrp="1"/>
          </p:cNvSpPr>
          <p:nvPr>
            <p:ph type="subTitle" idx="1"/>
          </p:nvPr>
        </p:nvSpPr>
        <p:spPr>
          <a:xfrm>
            <a:off x="892950" y="3111163"/>
            <a:ext cx="7358100" cy="1742700"/>
          </a:xfrm>
          <a:prstGeom prst="rect">
            <a:avLst/>
          </a:prstGeom>
          <a:noFill/>
          <a:ln>
            <a:noFill/>
          </a:ln>
        </p:spPr>
        <p:txBody>
          <a:bodyPr spcFirstLastPara="1" wrap="square" lIns="0" tIns="0" rIns="91425" bIns="0" anchor="ctr" anchorCtr="0">
            <a:noAutofit/>
          </a:bodyPr>
          <a:lstStyle/>
          <a:p>
            <a:pPr marL="0" lvl="0" indent="0" algn="l" rtl="0">
              <a:lnSpc>
                <a:spcPct val="130000"/>
              </a:lnSpc>
              <a:spcBef>
                <a:spcPts val="0"/>
              </a:spcBef>
              <a:spcAft>
                <a:spcPts val="0"/>
              </a:spcAft>
              <a:buClr>
                <a:schemeClr val="dk1"/>
              </a:buClr>
              <a:buSzPts val="3200"/>
              <a:buFont typeface="Arial"/>
              <a:buNone/>
            </a:pPr>
            <a:r>
              <a:rPr lang="fr-FR" sz="2700" dirty="0">
                <a:solidFill>
                  <a:schemeClr val="lt1"/>
                </a:solidFill>
              </a:rPr>
              <a:t>Cours Introductif (suite)</a:t>
            </a:r>
            <a:endParaRPr sz="2700" dirty="0">
              <a:solidFill>
                <a:schemeClr val="lt1"/>
              </a:solidFill>
            </a:endParaRPr>
          </a:p>
          <a:p>
            <a:pPr marL="0" lvl="0" indent="0" algn="l" rtl="0">
              <a:lnSpc>
                <a:spcPct val="130000"/>
              </a:lnSpc>
              <a:spcBef>
                <a:spcPts val="0"/>
              </a:spcBef>
              <a:spcAft>
                <a:spcPts val="0"/>
              </a:spcAft>
              <a:buClr>
                <a:schemeClr val="dk1"/>
              </a:buClr>
              <a:buSzPts val="3200"/>
              <a:buFont typeface="Arial"/>
              <a:buNone/>
            </a:pPr>
            <a:endParaRPr sz="2700" dirty="0">
              <a:solidFill>
                <a:schemeClr val="lt1"/>
              </a:solidFill>
            </a:endParaRPr>
          </a:p>
          <a:p>
            <a:pPr marL="0" lvl="0" indent="0" algn="l" rtl="0">
              <a:lnSpc>
                <a:spcPct val="130000"/>
              </a:lnSpc>
              <a:spcBef>
                <a:spcPts val="0"/>
              </a:spcBef>
              <a:spcAft>
                <a:spcPts val="0"/>
              </a:spcAft>
              <a:buClr>
                <a:schemeClr val="dk1"/>
              </a:buClr>
              <a:buSzPts val="3200"/>
              <a:buFont typeface="Arial"/>
              <a:buNone/>
            </a:pPr>
            <a:r>
              <a:rPr lang="fr-FR" sz="2700" dirty="0">
                <a:solidFill>
                  <a:schemeClr val="lt1"/>
                </a:solidFill>
              </a:rPr>
              <a:t>Méthodes Quantitatives en Sciences Sociales</a:t>
            </a:r>
            <a:endParaRPr sz="2700" dirty="0">
              <a:solidFill>
                <a:schemeClr val="lt1"/>
              </a:solidFill>
            </a:endParaRPr>
          </a:p>
          <a:p>
            <a:pPr marL="0" lvl="0" indent="0" algn="l" rtl="0">
              <a:lnSpc>
                <a:spcPct val="100000"/>
              </a:lnSpc>
              <a:spcBef>
                <a:spcPts val="0"/>
              </a:spcBef>
              <a:spcAft>
                <a:spcPts val="0"/>
              </a:spcAft>
              <a:buSzPts val="3200"/>
              <a:buNone/>
            </a:pPr>
            <a:endParaRPr dirty="0">
              <a:solidFill>
                <a:schemeClr val="lt1"/>
              </a:solidFill>
            </a:endParaRPr>
          </a:p>
        </p:txBody>
      </p:sp>
      <p:pic>
        <p:nvPicPr>
          <p:cNvPr id="181" name="Google Shape;181;g2aaacf22745_0_187"/>
          <p:cNvPicPr preferRelativeResize="0"/>
          <p:nvPr/>
        </p:nvPicPr>
        <p:blipFill rotWithShape="1">
          <a:blip r:embed="rId3">
            <a:alphaModFix/>
          </a:blip>
          <a:srcRect/>
          <a:stretch/>
        </p:blipFill>
        <p:spPr>
          <a:xfrm>
            <a:off x="5499675" y="468375"/>
            <a:ext cx="3187136" cy="114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3273c2fc512_0_63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10</a:t>
            </a:fld>
            <a:endParaRPr sz="1000">
              <a:solidFill>
                <a:srgbClr val="808080"/>
              </a:solidFill>
              <a:latin typeface="Arial"/>
              <a:ea typeface="Arial"/>
              <a:cs typeface="Arial"/>
              <a:sym typeface="Arial"/>
            </a:endParaRPr>
          </a:p>
        </p:txBody>
      </p:sp>
      <p:sp>
        <p:nvSpPr>
          <p:cNvPr id="259" name="Google Shape;259;g3273c2fc512_0_63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g3273c2fc512_0_63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61" name="Google Shape;261;g3273c2fc512_0_633"/>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Donnez un exemple de méthode d’analyse quantitative de données </a:t>
            </a:r>
            <a:r>
              <a:rPr lang="fr-FR" sz="1600" b="1" i="1">
                <a:solidFill>
                  <a:srgbClr val="2E5D5A"/>
                </a:solidFill>
                <a:latin typeface="Calibri"/>
                <a:ea typeface="Calibri"/>
                <a:cs typeface="Calibri"/>
                <a:sym typeface="Calibri"/>
              </a:rPr>
              <a:t>a priori </a:t>
            </a:r>
            <a:r>
              <a:rPr lang="fr-FR" sz="1600" b="1">
                <a:solidFill>
                  <a:srgbClr val="2E5D5A"/>
                </a:solidFill>
                <a:latin typeface="Calibri"/>
                <a:ea typeface="Calibri"/>
                <a:cs typeface="Calibri"/>
                <a:sym typeface="Calibri"/>
              </a:rPr>
              <a:t>qualitatives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lexicométrie, l’étude statistiques des mots utilisés dans un texte/discours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Est-ce que les statistiques ethniques (demander la couleur de peau, ou une appartenance raciale - noir, blanc, asiatique…)  sont autorisées en France ?</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non (sauf de rares exceptions extrèmement encadrées)   : </a:t>
            </a:r>
            <a:r>
              <a:rPr lang="fr-FR"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https://blog.insee.fr/statistique-publique-produit-des-statistiques-ethniques/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Pour contourner l’interdiction on a recours au pays de naissance des parents</a:t>
            </a:r>
            <a:endParaRPr sz="1600" b="1">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1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le web-scraping? Qu’est-ce que la “quantification de soi”?</a:t>
            </a:r>
            <a:endParaRPr sz="160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62" name="Google Shape;262;g3273c2fc512_0_633"/>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325af2ddaa2_0_144"/>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42" name="Google Shape;1242;g325af2ddaa2_0_14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43" name="Google Shape;1243;g325af2ddaa2_0_14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100</a:t>
            </a:fld>
            <a:endParaRPr/>
          </a:p>
        </p:txBody>
      </p:sp>
      <p:pic>
        <p:nvPicPr>
          <p:cNvPr id="1244" name="Google Shape;1244;g325af2ddaa2_0_144"/>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g325af2ddaa2_0_151"/>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51" name="Google Shape;1251;g325af2ddaa2_0_15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52" name="Google Shape;1252;g325af2ddaa2_0_15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101</a:t>
            </a:fld>
            <a:endParaRPr/>
          </a:p>
        </p:txBody>
      </p:sp>
      <p:pic>
        <p:nvPicPr>
          <p:cNvPr id="1253" name="Google Shape;1253;g325af2ddaa2_0_151"/>
          <p:cNvPicPr preferRelativeResize="0"/>
          <p:nvPr/>
        </p:nvPicPr>
        <p:blipFill rotWithShape="1">
          <a:blip r:embed="rId3">
            <a:alphaModFix/>
          </a:blip>
          <a:srcRect/>
          <a:stretch/>
        </p:blipFill>
        <p:spPr>
          <a:xfrm>
            <a:off x="0" y="0"/>
            <a:ext cx="9706383" cy="68579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g325af2ddaa2_0_158"/>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60" name="Google Shape;1260;g325af2ddaa2_0_15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61" name="Google Shape;1261;g325af2ddaa2_0_15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102</a:t>
            </a:fld>
            <a:endParaRPr/>
          </a:p>
        </p:txBody>
      </p:sp>
      <p:pic>
        <p:nvPicPr>
          <p:cNvPr id="1262" name="Google Shape;1262;g325af2ddaa2_0_158"/>
          <p:cNvPicPr preferRelativeResize="0"/>
          <p:nvPr/>
        </p:nvPicPr>
        <p:blipFill rotWithShape="1">
          <a:blip r:embed="rId3">
            <a:alphaModFix/>
          </a:blip>
          <a:srcRect/>
          <a:stretch/>
        </p:blipFill>
        <p:spPr>
          <a:xfrm>
            <a:off x="-50250" y="0"/>
            <a:ext cx="9706383" cy="685799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g325af2ddaa2_0_17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69" name="Google Shape;1269;g325af2ddaa2_0_17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70" name="Google Shape;1270;g325af2ddaa2_0_17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103</a:t>
            </a:fld>
            <a:endParaRPr/>
          </a:p>
        </p:txBody>
      </p:sp>
      <p:pic>
        <p:nvPicPr>
          <p:cNvPr id="1271" name="Google Shape;1271;g325af2ddaa2_0_175"/>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g325af2ddaa2_0_168"/>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78" name="Google Shape;1278;g325af2ddaa2_0_16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79" name="Google Shape;1279;g325af2ddaa2_0_16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104</a:t>
            </a:fld>
            <a:endParaRPr/>
          </a:p>
        </p:txBody>
      </p:sp>
      <p:pic>
        <p:nvPicPr>
          <p:cNvPr id="1280" name="Google Shape;1280;g325af2ddaa2_0_168"/>
          <p:cNvPicPr preferRelativeResize="0"/>
          <p:nvPr/>
        </p:nvPicPr>
        <p:blipFill rotWithShape="1">
          <a:blip r:embed="rId3">
            <a:alphaModFix/>
          </a:blip>
          <a:srcRect/>
          <a:stretch/>
        </p:blipFill>
        <p:spPr>
          <a:xfrm>
            <a:off x="0" y="0"/>
            <a:ext cx="9706383" cy="68579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g325af2ddaa2_0_184"/>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87" name="Google Shape;1287;g325af2ddaa2_0_18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88" name="Google Shape;1288;g325af2ddaa2_0_18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105</a:t>
            </a:fld>
            <a:endParaRPr/>
          </a:p>
        </p:txBody>
      </p:sp>
      <p:pic>
        <p:nvPicPr>
          <p:cNvPr id="1289" name="Google Shape;1289;g325af2ddaa2_0_184"/>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g325af2ddaa2_0_192"/>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96" name="Google Shape;1296;g325af2ddaa2_0_19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97" name="Google Shape;1297;g325af2ddaa2_0_19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106</a:t>
            </a:fld>
            <a:endParaRPr/>
          </a:p>
        </p:txBody>
      </p:sp>
      <p:pic>
        <p:nvPicPr>
          <p:cNvPr id="1298" name="Google Shape;1298;g325af2ddaa2_0_192"/>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g325af2ddaa2_0_199"/>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305" name="Google Shape;1305;g325af2ddaa2_0_19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306" name="Google Shape;1306;g325af2ddaa2_0_19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107</a:t>
            </a:fld>
            <a:endParaRPr/>
          </a:p>
        </p:txBody>
      </p:sp>
      <p:pic>
        <p:nvPicPr>
          <p:cNvPr id="1307" name="Google Shape;1307;g325af2ddaa2_0_199"/>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g325af2ddaa2_0_27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108</a:t>
            </a:fld>
            <a:endParaRPr/>
          </a:p>
        </p:txBody>
      </p:sp>
      <p:pic>
        <p:nvPicPr>
          <p:cNvPr id="1314" name="Google Shape;1314;g325af2ddaa2_0_272"/>
          <p:cNvPicPr preferRelativeResize="0"/>
          <p:nvPr/>
        </p:nvPicPr>
        <p:blipFill rotWithShape="1">
          <a:blip r:embed="rId3">
            <a:alphaModFix/>
          </a:blip>
          <a:srcRect/>
          <a:stretch/>
        </p:blipFill>
        <p:spPr>
          <a:xfrm>
            <a:off x="152400" y="152400"/>
            <a:ext cx="8565018" cy="605155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g325af2ddaa2_0_37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109</a:t>
            </a:fld>
            <a:endParaRPr/>
          </a:p>
        </p:txBody>
      </p:sp>
      <p:pic>
        <p:nvPicPr>
          <p:cNvPr id="1321" name="Google Shape;1321;g325af2ddaa2_0_372"/>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22" name="Google Shape;1322;g325af2ddaa2_0_372"/>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3273c2fc512_0_64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11</a:t>
            </a:fld>
            <a:endParaRPr sz="1000">
              <a:solidFill>
                <a:srgbClr val="808080"/>
              </a:solidFill>
              <a:latin typeface="Arial"/>
              <a:ea typeface="Arial"/>
              <a:cs typeface="Arial"/>
              <a:sym typeface="Arial"/>
            </a:endParaRPr>
          </a:p>
        </p:txBody>
      </p:sp>
      <p:sp>
        <p:nvSpPr>
          <p:cNvPr id="268" name="Google Shape;268;g3273c2fc512_0_64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g3273c2fc512_0_64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70" name="Google Shape;270;g3273c2fc512_0_641"/>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dirty="0">
                <a:solidFill>
                  <a:srgbClr val="2E5D5A"/>
                </a:solidFill>
                <a:latin typeface="Calibri"/>
                <a:ea typeface="Calibri"/>
                <a:cs typeface="Calibri"/>
                <a:sym typeface="Calibri"/>
              </a:rPr>
              <a:t>Qu’est-ce que la quantification ?</a:t>
            </a:r>
            <a:endParaRPr sz="1600"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dirty="0">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dirty="0">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dirty="0">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dirty="0">
                <a:solidFill>
                  <a:srgbClr val="2E5D5A"/>
                </a:solidFill>
                <a:latin typeface="Calibri"/>
                <a:ea typeface="Calibri"/>
                <a:cs typeface="Calibri"/>
                <a:sym typeface="Calibri"/>
              </a:rPr>
              <a:t>Citez des exemples de méthodes qualitatives et de méthodes quantitatives pour le recueil des données</a:t>
            </a:r>
            <a:endParaRPr sz="1600" b="1" dirty="0">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dirty="0">
                <a:solidFill>
                  <a:schemeClr val="dk1"/>
                </a:solidFill>
                <a:latin typeface="Calibri"/>
                <a:ea typeface="Calibri"/>
                <a:cs typeface="Calibri"/>
                <a:sym typeface="Calibri"/>
              </a:rPr>
              <a:t>qualitatives : (ethnographie), entretiens, observations, archives</a:t>
            </a:r>
            <a:endParaRPr sz="1600" b="1"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dirty="0">
                <a:solidFill>
                  <a:schemeClr val="dk1"/>
                </a:solidFill>
                <a:latin typeface="Calibri"/>
                <a:ea typeface="Calibri"/>
                <a:cs typeface="Calibri"/>
                <a:sym typeface="Calibri"/>
              </a:rPr>
              <a:t>quantitatives : données administratives/de registre, enquêtes par questionnaire, web-</a:t>
            </a:r>
            <a:r>
              <a:rPr lang="fr-FR" sz="1600" b="1" dirty="0" err="1">
                <a:solidFill>
                  <a:schemeClr val="dk1"/>
                </a:solidFill>
                <a:latin typeface="Calibri"/>
                <a:ea typeface="Calibri"/>
                <a:cs typeface="Calibri"/>
                <a:sym typeface="Calibri"/>
              </a:rPr>
              <a:t>scrapping</a:t>
            </a:r>
            <a:r>
              <a:rPr lang="fr-FR" sz="1600" b="1" dirty="0">
                <a:solidFill>
                  <a:schemeClr val="dk1"/>
                </a:solidFill>
                <a:latin typeface="Calibri"/>
                <a:ea typeface="Calibri"/>
                <a:cs typeface="Calibri"/>
                <a:sym typeface="Calibri"/>
              </a:rPr>
              <a:t>, “</a:t>
            </a:r>
            <a:r>
              <a:rPr lang="fr-FR" sz="1600" b="1" dirty="0" err="1">
                <a:solidFill>
                  <a:schemeClr val="dk1"/>
                </a:solidFill>
                <a:latin typeface="Calibri"/>
                <a:ea typeface="Calibri"/>
                <a:cs typeface="Calibri"/>
                <a:sym typeface="Calibri"/>
              </a:rPr>
              <a:t>quantified</a:t>
            </a:r>
            <a:r>
              <a:rPr lang="fr-FR" sz="1600" b="1" dirty="0">
                <a:solidFill>
                  <a:schemeClr val="dk1"/>
                </a:solidFill>
                <a:latin typeface="Calibri"/>
                <a:ea typeface="Calibri"/>
                <a:cs typeface="Calibri"/>
                <a:sym typeface="Calibri"/>
              </a:rPr>
              <a:t> self”</a:t>
            </a:r>
            <a:endParaRPr sz="1600" b="1"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dirty="0">
                <a:solidFill>
                  <a:srgbClr val="2E5D5A"/>
                </a:solidFill>
                <a:latin typeface="Calibri"/>
                <a:ea typeface="Calibri"/>
                <a:cs typeface="Calibri"/>
                <a:sym typeface="Calibri"/>
              </a:rPr>
              <a:t>Donnez un exemple de méthode d’analyse quantitative de données </a:t>
            </a:r>
            <a:r>
              <a:rPr lang="fr-FR" sz="1600" b="1" i="1" dirty="0">
                <a:solidFill>
                  <a:srgbClr val="2E5D5A"/>
                </a:solidFill>
                <a:latin typeface="Calibri"/>
                <a:ea typeface="Calibri"/>
                <a:cs typeface="Calibri"/>
                <a:sym typeface="Calibri"/>
              </a:rPr>
              <a:t>a priori </a:t>
            </a:r>
            <a:r>
              <a:rPr lang="fr-FR" sz="1600" b="1" dirty="0">
                <a:solidFill>
                  <a:srgbClr val="2E5D5A"/>
                </a:solidFill>
                <a:latin typeface="Calibri"/>
                <a:ea typeface="Calibri"/>
                <a:cs typeface="Calibri"/>
                <a:sym typeface="Calibri"/>
              </a:rPr>
              <a:t>qualitatives</a:t>
            </a:r>
            <a:endParaRPr sz="1600" b="1" dirty="0">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dirty="0">
                <a:solidFill>
                  <a:schemeClr val="dk1"/>
                </a:solidFill>
                <a:latin typeface="Calibri"/>
                <a:ea typeface="Calibri"/>
                <a:cs typeface="Calibri"/>
                <a:sym typeface="Calibri"/>
              </a:rPr>
              <a:t>la lexicométrie, l’étude statistiques des mots utilisés dans un texte/discours</a:t>
            </a:r>
            <a:endParaRPr sz="1600" b="1"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dirty="0">
                <a:solidFill>
                  <a:srgbClr val="2E5D5A"/>
                </a:solidFill>
                <a:latin typeface="Calibri"/>
                <a:ea typeface="Calibri"/>
                <a:cs typeface="Calibri"/>
                <a:sym typeface="Calibri"/>
              </a:rPr>
              <a:t>Est-ce que les statistiques ethniques (demander la couleur de peau, ou une appartenance raciale - noir, blanc, asiatique…)  sont autorisées en France ?</a:t>
            </a:r>
            <a:endParaRPr sz="1600" b="1" dirty="0">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dirty="0">
                <a:solidFill>
                  <a:schemeClr val="dk1"/>
                </a:solidFill>
                <a:latin typeface="Calibri"/>
                <a:ea typeface="Calibri"/>
                <a:cs typeface="Calibri"/>
                <a:sym typeface="Calibri"/>
              </a:rPr>
              <a:t>non (sauf de rares exceptions </a:t>
            </a:r>
            <a:r>
              <a:rPr lang="fr-FR" sz="1600" b="1" dirty="0" err="1">
                <a:solidFill>
                  <a:schemeClr val="dk1"/>
                </a:solidFill>
                <a:latin typeface="Calibri"/>
                <a:ea typeface="Calibri"/>
                <a:cs typeface="Calibri"/>
                <a:sym typeface="Calibri"/>
              </a:rPr>
              <a:t>extrèmement</a:t>
            </a:r>
            <a:r>
              <a:rPr lang="fr-FR" sz="1600" b="1" dirty="0">
                <a:solidFill>
                  <a:schemeClr val="dk1"/>
                </a:solidFill>
                <a:latin typeface="Calibri"/>
                <a:ea typeface="Calibri"/>
                <a:cs typeface="Calibri"/>
                <a:sym typeface="Calibri"/>
              </a:rPr>
              <a:t> encadrées)   : </a:t>
            </a:r>
            <a:r>
              <a:rPr lang="fr-FR" sz="1600" u="sng" dirty="0">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https://blog.insee.fr/statistique-publique-produit-des-statistiques-ethniques/</a:t>
            </a:r>
            <a:endParaRPr sz="1600" b="1"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dirty="0">
                <a:solidFill>
                  <a:schemeClr val="dk1"/>
                </a:solidFill>
                <a:latin typeface="Calibri"/>
                <a:ea typeface="Calibri"/>
                <a:cs typeface="Calibri"/>
                <a:sym typeface="Calibri"/>
              </a:rPr>
              <a:t>Pour contourner l’interdiction on a recours au pays de naissance des parents</a:t>
            </a:r>
            <a:endParaRPr sz="1600" b="1" dirty="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100" b="1" dirty="0">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dirty="0">
                <a:solidFill>
                  <a:srgbClr val="2E5D5A"/>
                </a:solidFill>
                <a:latin typeface="Calibri"/>
                <a:ea typeface="Calibri"/>
                <a:cs typeface="Calibri"/>
                <a:sym typeface="Calibri"/>
              </a:rPr>
              <a:t>Qu’est-ce que le web-</a:t>
            </a:r>
            <a:r>
              <a:rPr lang="fr-FR" sz="1600" b="1" dirty="0" err="1">
                <a:solidFill>
                  <a:srgbClr val="2E5D5A"/>
                </a:solidFill>
                <a:latin typeface="Calibri"/>
                <a:ea typeface="Calibri"/>
                <a:cs typeface="Calibri"/>
                <a:sym typeface="Calibri"/>
              </a:rPr>
              <a:t>scraping</a:t>
            </a:r>
            <a:r>
              <a:rPr lang="fr-FR" sz="1600" b="1" dirty="0">
                <a:solidFill>
                  <a:srgbClr val="2E5D5A"/>
                </a:solidFill>
                <a:latin typeface="Calibri"/>
                <a:ea typeface="Calibri"/>
                <a:cs typeface="Calibri"/>
                <a:sym typeface="Calibri"/>
              </a:rPr>
              <a:t>? Qu’est-ce que la “quantification de soi”?</a:t>
            </a:r>
            <a:endParaRPr sz="1600" b="1" dirty="0">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dirty="0">
                <a:solidFill>
                  <a:schemeClr val="dk1"/>
                </a:solidFill>
                <a:latin typeface="Calibri"/>
                <a:ea typeface="Calibri"/>
                <a:cs typeface="Calibri"/>
                <a:sym typeface="Calibri"/>
              </a:rPr>
              <a:t>aspiration (souvent automatique) de données en ligne puis leur analyse ; mesure de ses propres comportements et pratiques</a:t>
            </a:r>
            <a:endParaRPr sz="1600" b="1"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dirty="0">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dirty="0">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dirty="0">
              <a:solidFill>
                <a:srgbClr val="2E5D5A"/>
              </a:solidFill>
              <a:latin typeface="Calibri"/>
              <a:ea typeface="Calibri"/>
              <a:cs typeface="Calibri"/>
              <a:sym typeface="Calibri"/>
            </a:endParaRPr>
          </a:p>
        </p:txBody>
      </p:sp>
      <p:sp>
        <p:nvSpPr>
          <p:cNvPr id="271" name="Google Shape;271;g3273c2fc512_0_641"/>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g325af2ddaa2_0_38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110</a:t>
            </a:fld>
            <a:endParaRPr/>
          </a:p>
        </p:txBody>
      </p:sp>
      <p:pic>
        <p:nvPicPr>
          <p:cNvPr id="1329" name="Google Shape;1329;g325af2ddaa2_0_384"/>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30" name="Google Shape;1330;g325af2ddaa2_0_384"/>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g325af2ddaa2_0_39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111</a:t>
            </a:fld>
            <a:endParaRPr/>
          </a:p>
        </p:txBody>
      </p:sp>
      <p:pic>
        <p:nvPicPr>
          <p:cNvPr id="1337" name="Google Shape;1337;g325af2ddaa2_0_390"/>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38" name="Google Shape;1338;g325af2ddaa2_0_390"/>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g325af2ddaa2_0_39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112</a:t>
            </a:fld>
            <a:endParaRPr/>
          </a:p>
        </p:txBody>
      </p:sp>
      <p:pic>
        <p:nvPicPr>
          <p:cNvPr id="1345" name="Google Shape;1345;g325af2ddaa2_0_396"/>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46" name="Google Shape;1346;g325af2ddaa2_0_396"/>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g325af2ddaa2_0_40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113</a:t>
            </a:fld>
            <a:endParaRPr/>
          </a:p>
        </p:txBody>
      </p:sp>
      <p:pic>
        <p:nvPicPr>
          <p:cNvPr id="1353" name="Google Shape;1353;g325af2ddaa2_0_402"/>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54" name="Google Shape;1354;g325af2ddaa2_0_402"/>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g325af2ddaa2_0_40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114</a:t>
            </a:fld>
            <a:endParaRPr/>
          </a:p>
        </p:txBody>
      </p:sp>
      <p:pic>
        <p:nvPicPr>
          <p:cNvPr id="1361" name="Google Shape;1361;g325af2ddaa2_0_408"/>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62" name="Google Shape;1362;g325af2ddaa2_0_408"/>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g325af2ddaa2_0_41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115</a:t>
            </a:fld>
            <a:endParaRPr/>
          </a:p>
        </p:txBody>
      </p:sp>
      <p:pic>
        <p:nvPicPr>
          <p:cNvPr id="1369" name="Google Shape;1369;g325af2ddaa2_0_414"/>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70" name="Google Shape;1370;g325af2ddaa2_0_414"/>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g325af2ddaa2_0_4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116</a:t>
            </a:fld>
            <a:endParaRPr/>
          </a:p>
        </p:txBody>
      </p:sp>
      <p:pic>
        <p:nvPicPr>
          <p:cNvPr id="1377" name="Google Shape;1377;g325af2ddaa2_0_420"/>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78" name="Google Shape;1378;g325af2ddaa2_0_420"/>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g325af2ddaa2_0_36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SzPct val="45454"/>
              <a:buNone/>
            </a:pPr>
            <a:r>
              <a:rPr lang="fr-FR"/>
              <a:t>Bonus : références citées pendant le premier cours, compléments divers</a:t>
            </a:r>
            <a:endParaRPr/>
          </a:p>
        </p:txBody>
      </p:sp>
      <p:sp>
        <p:nvSpPr>
          <p:cNvPr id="1385" name="Google Shape;1385;g325af2ddaa2_0_36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g325af2ddaa2_0_458"/>
          <p:cNvSpPr txBox="1">
            <a:spLocks noGrp="1"/>
          </p:cNvSpPr>
          <p:nvPr>
            <p:ph type="subTitle" idx="1"/>
          </p:nvPr>
        </p:nvSpPr>
        <p:spPr>
          <a:xfrm>
            <a:off x="150" y="-26"/>
            <a:ext cx="9144000" cy="6858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640"/>
              </a:spcBef>
              <a:spcAft>
                <a:spcPts val="0"/>
              </a:spcAft>
              <a:buSzPts val="3200"/>
              <a:buNone/>
            </a:pPr>
            <a:r>
              <a:rPr lang="fr-FR" sz="2100" b="1">
                <a:solidFill>
                  <a:schemeClr val="dk1"/>
                </a:solidFill>
              </a:rPr>
              <a:t>Les erreurs de remplissage dans les questionnaires et leurs effets</a:t>
            </a:r>
            <a:endParaRPr sz="2100" b="1">
              <a:solidFill>
                <a:schemeClr val="dk1"/>
              </a:solidFill>
            </a:endParaRPr>
          </a:p>
          <a:p>
            <a:pPr marL="0" lvl="0" indent="0" algn="ctr" rtl="0">
              <a:lnSpc>
                <a:spcPct val="100000"/>
              </a:lnSpc>
              <a:spcBef>
                <a:spcPts val="640"/>
              </a:spcBef>
              <a:spcAft>
                <a:spcPts val="0"/>
              </a:spcAft>
              <a:buSzPts val="3200"/>
              <a:buNone/>
            </a:pPr>
            <a:endParaRPr sz="1700">
              <a:solidFill>
                <a:schemeClr val="dk1"/>
              </a:solidFill>
            </a:endParaRPr>
          </a:p>
          <a:p>
            <a:pPr marL="0" lvl="0" indent="0" algn="ctr" rtl="0">
              <a:lnSpc>
                <a:spcPct val="100000"/>
              </a:lnSpc>
              <a:spcBef>
                <a:spcPts val="640"/>
              </a:spcBef>
              <a:spcAft>
                <a:spcPts val="0"/>
              </a:spcAft>
              <a:buSzPts val="3200"/>
              <a:buNone/>
            </a:pPr>
            <a:r>
              <a:rPr lang="fr-FR" sz="1700">
                <a:solidFill>
                  <a:schemeClr val="dk1"/>
                </a:solidFill>
              </a:rPr>
              <a:t>“</a:t>
            </a:r>
            <a:r>
              <a:rPr lang="fr-FR" sz="1700">
                <a:solidFill>
                  <a:schemeClr val="dk1"/>
                </a:solidFill>
                <a:highlight>
                  <a:srgbClr val="FFFFFF"/>
                </a:highlight>
              </a:rPr>
              <a:t> 28 percent of reported same-sex couples were probably opposite-sex couples” </a:t>
            </a:r>
            <a:endParaRPr sz="1700">
              <a:solidFill>
                <a:schemeClr val="dk1"/>
              </a:solidFill>
              <a:highlight>
                <a:srgbClr val="FFFFFF"/>
              </a:highlight>
            </a:endParaRPr>
          </a:p>
          <a:p>
            <a:pPr marL="0" lvl="0" indent="0" algn="ctr" rtl="0">
              <a:lnSpc>
                <a:spcPct val="100000"/>
              </a:lnSpc>
              <a:spcBef>
                <a:spcPts val="640"/>
              </a:spcBef>
              <a:spcAft>
                <a:spcPts val="0"/>
              </a:spcAft>
              <a:buSzPts val="3200"/>
              <a:buNone/>
            </a:pPr>
            <a:r>
              <a:rPr lang="fr-FR" sz="1700">
                <a:solidFill>
                  <a:schemeClr val="dk1"/>
                </a:solidFill>
                <a:highlight>
                  <a:srgbClr val="FFFFFF"/>
                </a:highlight>
              </a:rPr>
              <a:t>Beaucoup de personnes se trompent et indiquent s’identifier comme femme alors que ce sont des hommes, et inversement</a:t>
            </a:r>
            <a:endParaRPr sz="1700">
              <a:solidFill>
                <a:schemeClr val="dk1"/>
              </a:solidFill>
              <a:highlight>
                <a:srgbClr val="FFFFFF"/>
              </a:highlight>
            </a:endParaRPr>
          </a:p>
          <a:p>
            <a:pPr marL="0" lvl="0" indent="0" algn="ctr" rtl="0">
              <a:lnSpc>
                <a:spcPct val="100000"/>
              </a:lnSpc>
              <a:spcBef>
                <a:spcPts val="640"/>
              </a:spcBef>
              <a:spcAft>
                <a:spcPts val="0"/>
              </a:spcAft>
              <a:buSzPts val="3200"/>
              <a:buNone/>
            </a:pPr>
            <a:r>
              <a:rPr lang="fr-FR" sz="1700">
                <a:solidFill>
                  <a:schemeClr val="dk1"/>
                </a:solidFill>
                <a:highlight>
                  <a:srgbClr val="FFFFFF"/>
                </a:highlight>
              </a:rPr>
              <a:t>=&gt; presque 30% des couples de même sexe étudiés dans les enquêtes n’en étaient en réalité pas vraiment</a:t>
            </a:r>
            <a:endParaRPr sz="1700">
              <a:solidFill>
                <a:schemeClr val="dk1"/>
              </a:solidFill>
              <a:highlight>
                <a:srgbClr val="FFFFFF"/>
              </a:highlight>
            </a:endParaRPr>
          </a:p>
          <a:p>
            <a:pPr marL="0" lvl="0" indent="0" algn="ctr" rtl="0">
              <a:lnSpc>
                <a:spcPct val="100000"/>
              </a:lnSpc>
              <a:spcBef>
                <a:spcPts val="640"/>
              </a:spcBef>
              <a:spcAft>
                <a:spcPts val="0"/>
              </a:spcAft>
              <a:buSzPts val="3200"/>
              <a:buNone/>
            </a:pPr>
            <a:endParaRPr sz="1700">
              <a:solidFill>
                <a:schemeClr val="dk1"/>
              </a:solidFill>
              <a:highlight>
                <a:srgbClr val="FFFFFF"/>
              </a:highlight>
            </a:endParaRPr>
          </a:p>
          <a:p>
            <a:pPr marL="0" lvl="0" indent="0" algn="ctr" rtl="0">
              <a:lnSpc>
                <a:spcPct val="100000"/>
              </a:lnSpc>
              <a:spcBef>
                <a:spcPts val="640"/>
              </a:spcBef>
              <a:spcAft>
                <a:spcPts val="0"/>
              </a:spcAft>
              <a:buSzPts val="3200"/>
              <a:buNone/>
            </a:pPr>
            <a:r>
              <a:rPr lang="fr-FR" sz="1700" b="1">
                <a:solidFill>
                  <a:schemeClr val="dk1"/>
                </a:solidFill>
                <a:highlight>
                  <a:srgbClr val="FFFFFF"/>
                </a:highlight>
              </a:rPr>
              <a:t>Theresa J. DeMaio, Nancy Bates, Martin O’Connell</a:t>
            </a:r>
            <a:r>
              <a:rPr lang="fr-FR" sz="1700">
                <a:solidFill>
                  <a:schemeClr val="dk1"/>
                </a:solidFill>
                <a:highlight>
                  <a:srgbClr val="FFFFFF"/>
                </a:highlight>
              </a:rPr>
              <a:t>, Exploring Measurement Error Issues in Reporting of Same-Sex Couples, </a:t>
            </a:r>
            <a:r>
              <a:rPr lang="fr-FR" sz="1700" i="1">
                <a:solidFill>
                  <a:schemeClr val="dk1"/>
                </a:solidFill>
              </a:rPr>
              <a:t>Public Opinion Quarterly</a:t>
            </a:r>
            <a:r>
              <a:rPr lang="fr-FR" sz="1700">
                <a:solidFill>
                  <a:schemeClr val="dk1"/>
                </a:solidFill>
                <a:highlight>
                  <a:srgbClr val="FFFFFF"/>
                </a:highlight>
              </a:rPr>
              <a:t>, Volume 77, Issue S1, </a:t>
            </a:r>
            <a:r>
              <a:rPr lang="fr-FR" sz="1700" b="1">
                <a:solidFill>
                  <a:schemeClr val="dk1"/>
                </a:solidFill>
                <a:highlight>
                  <a:srgbClr val="FFFFFF"/>
                </a:highlight>
              </a:rPr>
              <a:t>2013,</a:t>
            </a:r>
            <a:r>
              <a:rPr lang="fr-FR" sz="1700">
                <a:solidFill>
                  <a:schemeClr val="dk1"/>
                </a:solidFill>
                <a:highlight>
                  <a:srgbClr val="FFFFFF"/>
                </a:highlight>
              </a:rPr>
              <a:t> Pages 145–158,</a:t>
            </a:r>
            <a:endParaRPr sz="1700">
              <a:solidFill>
                <a:schemeClr val="dk1"/>
              </a:solidFill>
              <a:highlight>
                <a:srgbClr val="FFFFFF"/>
              </a:high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g325af2ddaa2_0_467"/>
          <p:cNvSpPr txBox="1">
            <a:spLocks noGrp="1"/>
          </p:cNvSpPr>
          <p:nvPr>
            <p:ph type="subTitle" idx="1"/>
          </p:nvPr>
        </p:nvSpPr>
        <p:spPr>
          <a:xfrm>
            <a:off x="1099150" y="314025"/>
            <a:ext cx="6400800" cy="1752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200"/>
              <a:buNone/>
            </a:pPr>
            <a:r>
              <a:rPr lang="fr-FR" sz="2100" b="1">
                <a:solidFill>
                  <a:schemeClr val="dk1"/>
                </a:solidFill>
              </a:rPr>
              <a:t>1) Les effets de la présence d’une autre personne dans la pièce lorsque l’on répond au questionnaire</a:t>
            </a:r>
            <a:endParaRPr sz="2100" b="1">
              <a:solidFill>
                <a:schemeClr val="dk1"/>
              </a:solidFill>
            </a:endParaRPr>
          </a:p>
          <a:p>
            <a:pPr marL="0" lvl="0" indent="0" algn="l" rtl="0">
              <a:lnSpc>
                <a:spcPct val="100000"/>
              </a:lnSpc>
              <a:spcBef>
                <a:spcPts val="0"/>
              </a:spcBef>
              <a:spcAft>
                <a:spcPts val="0"/>
              </a:spcAft>
              <a:buSzPts val="3200"/>
              <a:buNone/>
            </a:pPr>
            <a:r>
              <a:rPr lang="fr-FR" sz="2100" b="1">
                <a:solidFill>
                  <a:schemeClr val="dk1"/>
                </a:solidFill>
              </a:rPr>
              <a:t>2) Les effets de s’adresser à une enquêtrice plutôt qu’à un enquêteur</a:t>
            </a:r>
            <a:endParaRPr sz="2100" b="1" u="sng">
              <a:solidFill>
                <a:schemeClr val="hlink"/>
              </a:solidFill>
            </a:endParaRPr>
          </a:p>
          <a:p>
            <a:pPr marL="0" lvl="0" indent="0" algn="l" rtl="0">
              <a:lnSpc>
                <a:spcPct val="100000"/>
              </a:lnSpc>
              <a:spcBef>
                <a:spcPts val="640"/>
              </a:spcBef>
              <a:spcAft>
                <a:spcPts val="0"/>
              </a:spcAft>
              <a:buSzPts val="3200"/>
              <a:buNone/>
            </a:pPr>
            <a:endParaRPr sz="2100" b="1"/>
          </a:p>
        </p:txBody>
      </p:sp>
      <p:sp>
        <p:nvSpPr>
          <p:cNvPr id="1398" name="Google Shape;1398;g325af2ddaa2_0_46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endParaRPr/>
          </a:p>
        </p:txBody>
      </p:sp>
      <p:pic>
        <p:nvPicPr>
          <p:cNvPr id="1399" name="Google Shape;1399;g325af2ddaa2_0_467"/>
          <p:cNvPicPr preferRelativeResize="0"/>
          <p:nvPr/>
        </p:nvPicPr>
        <p:blipFill rotWithShape="1">
          <a:blip r:embed="rId3">
            <a:alphaModFix/>
          </a:blip>
          <a:srcRect/>
          <a:stretch/>
        </p:blipFill>
        <p:spPr>
          <a:xfrm>
            <a:off x="161325" y="2170050"/>
            <a:ext cx="5556096" cy="4551399"/>
          </a:xfrm>
          <a:prstGeom prst="rect">
            <a:avLst/>
          </a:prstGeom>
          <a:noFill/>
          <a:ln>
            <a:noFill/>
          </a:ln>
        </p:spPr>
      </p:pic>
      <p:sp>
        <p:nvSpPr>
          <p:cNvPr id="1400" name="Google Shape;1400;g325af2ddaa2_0_467"/>
          <p:cNvSpPr txBox="1"/>
          <p:nvPr/>
        </p:nvSpPr>
        <p:spPr>
          <a:xfrm>
            <a:off x="5599250" y="2472250"/>
            <a:ext cx="30000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fr-FR" sz="1600" b="0" i="0" u="none" strike="noStrike" cap="none">
                <a:solidFill>
                  <a:srgbClr val="000000"/>
                </a:solidFill>
                <a:latin typeface="Calibri"/>
                <a:ea typeface="Calibri"/>
                <a:cs typeface="Calibri"/>
                <a:sym typeface="Calibri"/>
              </a:rPr>
              <a:t>2) “Le refus de répondre à la question portant sur l’âge au premier rapport est, par exemple, plus fréquent pour les femmes interrogées par un enquêteur ; aucun effet ne se dessine du côté des hommes.”</a:t>
            </a:r>
            <a:endParaRPr sz="1600" b="0" i="0" u="none" strike="noStrike" cap="none">
              <a:solidFill>
                <a:srgbClr val="000000"/>
              </a:solidFill>
              <a:latin typeface="Calibri"/>
              <a:ea typeface="Calibri"/>
              <a:cs typeface="Calibri"/>
              <a:sym typeface="Calibri"/>
            </a:endParaRPr>
          </a:p>
        </p:txBody>
      </p:sp>
      <p:sp>
        <p:nvSpPr>
          <p:cNvPr id="1401" name="Google Shape;1401;g325af2ddaa2_0_467"/>
          <p:cNvSpPr txBox="1"/>
          <p:nvPr/>
        </p:nvSpPr>
        <p:spPr>
          <a:xfrm>
            <a:off x="5717425" y="4420200"/>
            <a:ext cx="3000000" cy="1616100"/>
          </a:xfrm>
          <a:prstGeom prst="rect">
            <a:avLst/>
          </a:prstGeom>
          <a:noFill/>
          <a:ln>
            <a:noFill/>
          </a:ln>
        </p:spPr>
        <p:txBody>
          <a:bodyPr spcFirstLastPara="1" wrap="square" lIns="91425" tIns="91425" rIns="91425" bIns="91425" anchor="t" anchorCtr="0">
            <a:spAutoFit/>
          </a:bodyPr>
          <a:lstStyle/>
          <a:p>
            <a:pPr marL="0" marR="0" lvl="0" indent="0" algn="l" rtl="0">
              <a:lnSpc>
                <a:spcPct val="135000"/>
              </a:lnSpc>
              <a:spcBef>
                <a:spcPts val="0"/>
              </a:spcBef>
              <a:spcAft>
                <a:spcPts val="0"/>
              </a:spcAft>
              <a:buClr>
                <a:srgbClr val="000000"/>
              </a:buClr>
              <a:buSzPts val="1200"/>
              <a:buFont typeface="Arial"/>
              <a:buNone/>
            </a:pPr>
            <a:r>
              <a:rPr lang="fr-FR" sz="1200" b="1" i="0" u="none" strike="noStrike" cap="none">
                <a:solidFill>
                  <a:schemeClr val="dk1"/>
                </a:solidFill>
                <a:latin typeface="Calibri"/>
                <a:ea typeface="Calibri"/>
                <a:cs typeface="Calibri"/>
                <a:sym typeface="Calibri"/>
              </a:rPr>
              <a:t>Rault, W. &amp; Régnier-Loilier, A.</a:t>
            </a:r>
            <a:r>
              <a:rPr lang="fr-FR" sz="1200" b="0" i="0" u="none" strike="noStrike" cap="none">
                <a:solidFill>
                  <a:schemeClr val="dk1"/>
                </a:solidFill>
                <a:latin typeface="Calibri"/>
                <a:ea typeface="Calibri"/>
                <a:cs typeface="Calibri"/>
                <a:sym typeface="Calibri"/>
              </a:rPr>
              <a:t> (</a:t>
            </a:r>
            <a:r>
              <a:rPr lang="fr-FR" sz="1200" b="1" i="0" u="none" strike="noStrike" cap="none">
                <a:solidFill>
                  <a:schemeClr val="dk1"/>
                </a:solidFill>
                <a:latin typeface="Calibri"/>
                <a:ea typeface="Calibri"/>
                <a:cs typeface="Calibri"/>
                <a:sym typeface="Calibri"/>
              </a:rPr>
              <a:t>2019</a:t>
            </a:r>
            <a:r>
              <a:rPr lang="fr-FR" sz="1200" b="0" i="0" u="none" strike="noStrike" cap="none">
                <a:solidFill>
                  <a:schemeClr val="dk1"/>
                </a:solidFill>
                <a:latin typeface="Calibri"/>
                <a:ea typeface="Calibri"/>
                <a:cs typeface="Calibri"/>
                <a:sym typeface="Calibri"/>
              </a:rPr>
              <a:t>), « Étudier les parcours individuels et conjugaux en France. Enjeux scientifiques et choix méthodologiques de l’enquête Épic: », </a:t>
            </a:r>
            <a:r>
              <a:rPr lang="fr-FR" sz="1200" b="0" i="1" u="none" strike="noStrike" cap="none">
                <a:solidFill>
                  <a:schemeClr val="dk1"/>
                </a:solidFill>
                <a:latin typeface="Calibri"/>
                <a:ea typeface="Calibri"/>
                <a:cs typeface="Calibri"/>
                <a:sym typeface="Calibri"/>
              </a:rPr>
              <a:t>Population</a:t>
            </a:r>
            <a:r>
              <a:rPr lang="fr-FR" sz="1200" b="0" i="0" u="none" strike="noStrike" cap="none">
                <a:solidFill>
                  <a:schemeClr val="dk1"/>
                </a:solidFill>
                <a:latin typeface="Calibri"/>
                <a:ea typeface="Calibri"/>
                <a:cs typeface="Calibri"/>
                <a:sym typeface="Calibri"/>
              </a:rPr>
              <a:t>, vol. Vol. 74, n°1, pp. 11‑40. </a:t>
            </a:r>
            <a:r>
              <a:rPr lang="fr-FR" sz="1200" b="0" i="0" u="sng" strike="noStrike" cap="none">
                <a:solidFill>
                  <a:schemeClr val="hlink"/>
                </a:solidFill>
                <a:latin typeface="Calibri"/>
                <a:ea typeface="Calibri"/>
                <a:cs typeface="Calibri"/>
                <a:sym typeface="Calibri"/>
                <a:hlinkClick r:id="rId4"/>
              </a:rPr>
              <a:t>https://doi.org/10.3917/popu.1901.0011</a:t>
            </a:r>
            <a:endParaRPr sz="1400" b="0" i="0" u="none" strike="noStrike" cap="none">
              <a:solidFill>
                <a:srgbClr val="000000"/>
              </a:solidFill>
              <a:latin typeface="Arial"/>
              <a:ea typeface="Arial"/>
              <a:cs typeface="Arial"/>
              <a:sym typeface="Arial"/>
            </a:endParaRPr>
          </a:p>
        </p:txBody>
      </p:sp>
      <p:sp>
        <p:nvSpPr>
          <p:cNvPr id="1402" name="Google Shape;1402;g325af2ddaa2_0_467"/>
          <p:cNvSpPr txBox="1"/>
          <p:nvPr/>
        </p:nvSpPr>
        <p:spPr>
          <a:xfrm>
            <a:off x="273025" y="1948725"/>
            <a:ext cx="5856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Calibri"/>
                <a:ea typeface="Calibri"/>
                <a:cs typeface="Calibri"/>
                <a:sym typeface="Calibri"/>
              </a:rPr>
              <a:t>1)</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12</a:t>
            </a:fld>
            <a:endParaRPr sz="1000">
              <a:solidFill>
                <a:srgbClr val="808080"/>
              </a:solidFill>
              <a:latin typeface="Arial"/>
              <a:ea typeface="Arial"/>
              <a:cs typeface="Arial"/>
              <a:sym typeface="Arial"/>
            </a:endParaRPr>
          </a:p>
        </p:txBody>
      </p:sp>
      <p:sp>
        <p:nvSpPr>
          <p:cNvPr id="277" name="Google Shape;277;p3"/>
          <p:cNvSpPr/>
          <p:nvPr/>
        </p:nvSpPr>
        <p:spPr>
          <a:xfrm>
            <a:off x="0" y="0"/>
            <a:ext cx="9144000" cy="697957"/>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79" name="Google Shape;279;p3"/>
          <p:cNvSpPr txBox="1"/>
          <p:nvPr/>
        </p:nvSpPr>
        <p:spPr>
          <a:xfrm>
            <a:off x="480600" y="1512650"/>
            <a:ext cx="8182800" cy="484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fr-FR" sz="1700" b="1" i="0" u="none" strike="noStrike" cap="none">
                <a:solidFill>
                  <a:srgbClr val="2E5D5A"/>
                </a:solidFill>
                <a:latin typeface="Calibri"/>
                <a:ea typeface="Calibri"/>
                <a:cs typeface="Calibri"/>
                <a:sym typeface="Calibri"/>
              </a:rPr>
              <a:t>I. Les principales sources de données quantitatives </a:t>
            </a:r>
            <a:r>
              <a:rPr lang="fr-FR" sz="1700" b="1">
                <a:solidFill>
                  <a:srgbClr val="2E5D5A"/>
                </a:solidFill>
                <a:latin typeface="Calibri"/>
                <a:ea typeface="Calibri"/>
                <a:cs typeface="Calibri"/>
                <a:sym typeface="Calibri"/>
              </a:rPr>
              <a:t> (</a:t>
            </a:r>
            <a:r>
              <a:rPr lang="fr-FR" sz="1700" b="1" i="0" u="none" strike="noStrike" cap="none">
                <a:solidFill>
                  <a:srgbClr val="2E5D5A"/>
                </a:solidFill>
                <a:latin typeface="Calibri"/>
                <a:ea typeface="Calibri"/>
                <a:cs typeface="Calibri"/>
                <a:sym typeface="Calibri"/>
              </a:rPr>
              <a:t>rappels du cours </a:t>
            </a:r>
            <a:r>
              <a:rPr lang="fr-FR" sz="1700" b="1">
                <a:solidFill>
                  <a:srgbClr val="2E5D5A"/>
                </a:solidFill>
                <a:latin typeface="Calibri"/>
                <a:ea typeface="Calibri"/>
                <a:cs typeface="Calibri"/>
                <a:sym typeface="Calibri"/>
              </a:rPr>
              <a:t>et continuation)</a:t>
            </a:r>
            <a:endParaRPr sz="1300">
              <a:solidFill>
                <a:srgbClr val="374151"/>
              </a:solidFill>
              <a:latin typeface="Calibri"/>
              <a:ea typeface="Calibri"/>
              <a:cs typeface="Calibri"/>
              <a:sym typeface="Calibri"/>
            </a:endParaRPr>
          </a:p>
          <a:p>
            <a:pPr marL="457200" marR="0" lvl="0" indent="-336550" algn="l" rtl="0">
              <a:lnSpc>
                <a:spcPct val="115000"/>
              </a:lnSpc>
              <a:spcBef>
                <a:spcPts val="0"/>
              </a:spcBef>
              <a:spcAft>
                <a:spcPts val="0"/>
              </a:spcAft>
              <a:buClr>
                <a:srgbClr val="374151"/>
              </a:buClr>
              <a:buSzPts val="1700"/>
              <a:buFont typeface="Calibri"/>
              <a:buChar char="●"/>
            </a:pPr>
            <a:r>
              <a:rPr lang="fr-FR" sz="1700">
                <a:solidFill>
                  <a:srgbClr val="374151"/>
                </a:solidFill>
                <a:latin typeface="Calibri"/>
                <a:ea typeface="Calibri"/>
                <a:cs typeface="Calibri"/>
                <a:sym typeface="Calibri"/>
              </a:rPr>
              <a:t>Les registres administratifs</a:t>
            </a:r>
            <a:endParaRPr sz="1700">
              <a:solidFill>
                <a:srgbClr val="374151"/>
              </a:solidFill>
              <a:latin typeface="Calibri"/>
              <a:ea typeface="Calibri"/>
              <a:cs typeface="Calibri"/>
              <a:sym typeface="Calibri"/>
            </a:endParaRPr>
          </a:p>
          <a:p>
            <a:pPr marL="457200" marR="0" lvl="0" indent="-336550" algn="l" rtl="0">
              <a:lnSpc>
                <a:spcPct val="115000"/>
              </a:lnSpc>
              <a:spcBef>
                <a:spcPts val="0"/>
              </a:spcBef>
              <a:spcAft>
                <a:spcPts val="0"/>
              </a:spcAft>
              <a:buClr>
                <a:srgbClr val="374151"/>
              </a:buClr>
              <a:buSzPts val="1700"/>
              <a:buFont typeface="Calibri"/>
              <a:buChar char="●"/>
            </a:pPr>
            <a:r>
              <a:rPr lang="fr-FR" sz="1700">
                <a:solidFill>
                  <a:srgbClr val="374151"/>
                </a:solidFill>
                <a:latin typeface="Calibri"/>
                <a:ea typeface="Calibri"/>
                <a:cs typeface="Calibri"/>
                <a:sym typeface="Calibri"/>
              </a:rPr>
              <a:t>Les données produites via questionnaire</a:t>
            </a:r>
            <a:endParaRPr sz="1700">
              <a:solidFill>
                <a:srgbClr val="374151"/>
              </a:solidFill>
              <a:latin typeface="Calibri"/>
              <a:ea typeface="Calibri"/>
              <a:cs typeface="Calibri"/>
              <a:sym typeface="Calibri"/>
            </a:endParaRPr>
          </a:p>
          <a:p>
            <a:pPr marL="914400" lvl="1" indent="-311150" algn="l" rtl="0">
              <a:lnSpc>
                <a:spcPct val="115000"/>
              </a:lnSpc>
              <a:spcBef>
                <a:spcPts val="0"/>
              </a:spcBef>
              <a:spcAft>
                <a:spcPts val="0"/>
              </a:spcAft>
              <a:buClr>
                <a:srgbClr val="374151"/>
              </a:buClr>
              <a:buSzPts val="1300"/>
              <a:buFont typeface="Calibri"/>
              <a:buChar char="○"/>
            </a:pPr>
            <a:r>
              <a:rPr lang="fr-FR" sz="1700">
                <a:solidFill>
                  <a:srgbClr val="374151"/>
                </a:solidFill>
                <a:latin typeface="Calibri"/>
                <a:ea typeface="Calibri"/>
                <a:cs typeface="Calibri"/>
                <a:sym typeface="Calibri"/>
              </a:rPr>
              <a:t>Les enquêtes de la statistique publique</a:t>
            </a:r>
            <a:endParaRPr sz="1700">
              <a:solidFill>
                <a:srgbClr val="374151"/>
              </a:solidFill>
              <a:latin typeface="Calibri"/>
              <a:ea typeface="Calibri"/>
              <a:cs typeface="Calibri"/>
              <a:sym typeface="Calibri"/>
            </a:endParaRPr>
          </a:p>
          <a:p>
            <a:pPr marL="914400" lvl="1" indent="-311150" algn="l" rtl="0">
              <a:lnSpc>
                <a:spcPct val="115000"/>
              </a:lnSpc>
              <a:spcBef>
                <a:spcPts val="0"/>
              </a:spcBef>
              <a:spcAft>
                <a:spcPts val="0"/>
              </a:spcAft>
              <a:buClr>
                <a:srgbClr val="374151"/>
              </a:buClr>
              <a:buSzPts val="1300"/>
              <a:buFont typeface="Calibri"/>
              <a:buChar char="○"/>
            </a:pPr>
            <a:r>
              <a:rPr lang="fr-FR" sz="1700">
                <a:solidFill>
                  <a:srgbClr val="374151"/>
                </a:solidFill>
                <a:latin typeface="Calibri"/>
                <a:ea typeface="Calibri"/>
                <a:cs typeface="Calibri"/>
                <a:sym typeface="Calibri"/>
              </a:rPr>
              <a:t>Mener sa propre enquête par questionnaire</a:t>
            </a:r>
            <a:endParaRPr sz="1700">
              <a:solidFill>
                <a:srgbClr val="374151"/>
              </a:solidFill>
              <a:latin typeface="Calibri"/>
              <a:ea typeface="Calibri"/>
              <a:cs typeface="Calibri"/>
              <a:sym typeface="Calibri"/>
            </a:endParaRPr>
          </a:p>
          <a:p>
            <a:pPr marL="914400" lvl="1" indent="-336550" algn="l" rtl="0">
              <a:lnSpc>
                <a:spcPct val="115000"/>
              </a:lnSpc>
              <a:spcBef>
                <a:spcPts val="0"/>
              </a:spcBef>
              <a:spcAft>
                <a:spcPts val="0"/>
              </a:spcAft>
              <a:buClr>
                <a:srgbClr val="374151"/>
              </a:buClr>
              <a:buSzPts val="1700"/>
              <a:buFont typeface="Calibri"/>
              <a:buChar char="○"/>
            </a:pPr>
            <a:r>
              <a:rPr lang="fr-FR" sz="1700">
                <a:solidFill>
                  <a:srgbClr val="374151"/>
                </a:solidFill>
                <a:latin typeface="Calibri"/>
                <a:ea typeface="Calibri"/>
                <a:cs typeface="Calibri"/>
                <a:sym typeface="Calibri"/>
              </a:rPr>
              <a:t>Les sondages d’opinion</a:t>
            </a:r>
            <a:endParaRPr sz="1700">
              <a:solidFill>
                <a:srgbClr val="374151"/>
              </a:solidFill>
              <a:latin typeface="Calibri"/>
              <a:ea typeface="Calibri"/>
              <a:cs typeface="Calibri"/>
              <a:sym typeface="Calibri"/>
            </a:endParaRPr>
          </a:p>
          <a:p>
            <a:pPr marL="0" marR="0" lvl="0" indent="0" algn="l" rtl="0">
              <a:lnSpc>
                <a:spcPct val="115000"/>
              </a:lnSpc>
              <a:spcBef>
                <a:spcPts val="1500"/>
              </a:spcBef>
              <a:spcAft>
                <a:spcPts val="0"/>
              </a:spcAft>
              <a:buClr>
                <a:schemeClr val="dk1"/>
              </a:buClr>
              <a:buSzPts val="1100"/>
              <a:buFont typeface="Arial"/>
              <a:buNone/>
            </a:pPr>
            <a:r>
              <a:rPr lang="fr-FR" sz="1700" b="1" i="0" u="none" strike="noStrike" cap="none">
                <a:solidFill>
                  <a:srgbClr val="2E5D5A"/>
                </a:solidFill>
                <a:latin typeface="Calibri"/>
                <a:ea typeface="Calibri"/>
                <a:cs typeface="Calibri"/>
                <a:sym typeface="Calibri"/>
              </a:rPr>
              <a:t>II. </a:t>
            </a:r>
            <a:r>
              <a:rPr lang="fr-FR" sz="1700" b="1">
                <a:solidFill>
                  <a:srgbClr val="2E5D5A"/>
                </a:solidFill>
                <a:latin typeface="Calibri"/>
                <a:ea typeface="Calibri"/>
                <a:cs typeface="Calibri"/>
                <a:sym typeface="Calibri"/>
              </a:rPr>
              <a:t>De</a:t>
            </a:r>
            <a:r>
              <a:rPr lang="fr-FR" sz="1700" b="1" i="0" u="none" strike="noStrike" cap="none">
                <a:solidFill>
                  <a:srgbClr val="2E5D5A"/>
                </a:solidFill>
                <a:latin typeface="Calibri"/>
                <a:ea typeface="Calibri"/>
                <a:cs typeface="Calibri"/>
                <a:sym typeface="Calibri"/>
              </a:rPr>
              <a:t> l'échantillon à la population</a:t>
            </a:r>
            <a:r>
              <a:rPr lang="fr-FR" sz="1700" b="1">
                <a:solidFill>
                  <a:srgbClr val="2E5D5A"/>
                </a:solidFill>
                <a:latin typeface="Calibri"/>
                <a:ea typeface="Calibri"/>
                <a:cs typeface="Calibri"/>
                <a:sym typeface="Calibri"/>
              </a:rPr>
              <a:t>: comment déduire des informations sur toute la population à partir d’un échantillon?</a:t>
            </a:r>
            <a:endParaRPr sz="1700" b="1" i="0" u="none" strike="noStrike" cap="none">
              <a:solidFill>
                <a:srgbClr val="2E5D5A"/>
              </a:solidFill>
              <a:latin typeface="Calibri"/>
              <a:ea typeface="Calibri"/>
              <a:cs typeface="Calibri"/>
              <a:sym typeface="Calibri"/>
            </a:endParaRPr>
          </a:p>
          <a:p>
            <a:pPr marL="457200" marR="0" lvl="0" indent="-336550" algn="l" rtl="0">
              <a:lnSpc>
                <a:spcPct val="115000"/>
              </a:lnSpc>
              <a:spcBef>
                <a:spcPts val="1500"/>
              </a:spcBef>
              <a:spcAft>
                <a:spcPts val="0"/>
              </a:spcAft>
              <a:buClr>
                <a:srgbClr val="374151"/>
              </a:buClr>
              <a:buSzPts val="1700"/>
              <a:buFont typeface="Calibri"/>
              <a:buChar char="●"/>
            </a:pPr>
            <a:r>
              <a:rPr lang="fr-FR" sz="1700" b="0" i="0" u="none" strike="noStrike" cap="none">
                <a:solidFill>
                  <a:srgbClr val="374151"/>
                </a:solidFill>
                <a:latin typeface="Calibri"/>
                <a:ea typeface="Calibri"/>
                <a:cs typeface="Calibri"/>
                <a:sym typeface="Calibri"/>
              </a:rPr>
              <a:t>Les différentes méthodes d'échantillonnage (probabilistes, empiriques, etc.)</a:t>
            </a:r>
            <a:endParaRPr sz="1700" b="0" i="0" u="none" strike="noStrike" cap="none">
              <a:solidFill>
                <a:srgbClr val="374151"/>
              </a:solidFill>
              <a:latin typeface="Calibri"/>
              <a:ea typeface="Calibri"/>
              <a:cs typeface="Calibri"/>
              <a:sym typeface="Calibri"/>
            </a:endParaRPr>
          </a:p>
          <a:p>
            <a:pPr marL="457200" marR="0" lvl="0" indent="-336550" algn="l" rtl="0">
              <a:lnSpc>
                <a:spcPct val="115000"/>
              </a:lnSpc>
              <a:spcBef>
                <a:spcPts val="0"/>
              </a:spcBef>
              <a:spcAft>
                <a:spcPts val="0"/>
              </a:spcAft>
              <a:buClr>
                <a:srgbClr val="374151"/>
              </a:buClr>
              <a:buSzPts val="1700"/>
              <a:buFont typeface="Calibri"/>
              <a:buChar char="●"/>
            </a:pPr>
            <a:r>
              <a:rPr lang="fr-FR" sz="1700" b="0" i="0" u="none" strike="noStrike" cap="none">
                <a:solidFill>
                  <a:srgbClr val="374151"/>
                </a:solidFill>
                <a:latin typeface="Calibri"/>
                <a:ea typeface="Calibri"/>
                <a:cs typeface="Calibri"/>
                <a:sym typeface="Calibri"/>
              </a:rPr>
              <a:t>Les enjeux autour de la notion de représentativité</a:t>
            </a:r>
            <a:endParaRPr sz="1700" b="0" i="0" u="none" strike="noStrike" cap="none">
              <a:solidFill>
                <a:srgbClr val="374151"/>
              </a:solidFill>
              <a:latin typeface="Calibri"/>
              <a:ea typeface="Calibri"/>
              <a:cs typeface="Calibri"/>
              <a:sym typeface="Calibri"/>
            </a:endParaRPr>
          </a:p>
          <a:p>
            <a:pPr marL="457200" marR="0" lvl="0" indent="-336550" algn="l" rtl="0">
              <a:lnSpc>
                <a:spcPct val="115000"/>
              </a:lnSpc>
              <a:spcBef>
                <a:spcPts val="0"/>
              </a:spcBef>
              <a:spcAft>
                <a:spcPts val="0"/>
              </a:spcAft>
              <a:buClr>
                <a:srgbClr val="374151"/>
              </a:buClr>
              <a:buSzPts val="1700"/>
              <a:buFont typeface="Calibri"/>
              <a:buChar char="●"/>
            </a:pPr>
            <a:r>
              <a:rPr lang="fr-FR" sz="1700" b="0" i="0" u="none" strike="noStrike" cap="none">
                <a:solidFill>
                  <a:srgbClr val="374151"/>
                </a:solidFill>
                <a:latin typeface="Calibri"/>
                <a:ea typeface="Calibri"/>
                <a:cs typeface="Calibri"/>
                <a:sym typeface="Calibri"/>
              </a:rPr>
              <a:t>Quelle confiance accorder aux données ? Les bases de l'inférence statistique</a:t>
            </a:r>
            <a:endParaRPr sz="1700" b="0" i="0" u="none" strike="noStrike" cap="none">
              <a:solidFill>
                <a:srgbClr val="374151"/>
              </a:solidFill>
              <a:latin typeface="Calibri"/>
              <a:ea typeface="Calibri"/>
              <a:cs typeface="Calibri"/>
              <a:sym typeface="Calibri"/>
            </a:endParaRPr>
          </a:p>
          <a:p>
            <a:pPr marL="0" marR="0" lvl="0" indent="0" algn="l" rtl="0">
              <a:lnSpc>
                <a:spcPct val="115000"/>
              </a:lnSpc>
              <a:spcBef>
                <a:spcPts val="0"/>
              </a:spcBef>
              <a:spcAft>
                <a:spcPts val="0"/>
              </a:spcAft>
              <a:buNone/>
            </a:pPr>
            <a:r>
              <a:rPr lang="fr-FR" sz="1500" i="1">
                <a:solidFill>
                  <a:srgbClr val="374151"/>
                </a:solidFill>
                <a:latin typeface="Calibri"/>
                <a:ea typeface="Calibri"/>
                <a:cs typeface="Calibri"/>
                <a:sym typeface="Calibri"/>
              </a:rPr>
              <a:t>Note: Partie ayant fortement contribué du cours donnée par Thibaut de Saint Pol  à l’ENS Paris-Saclay</a:t>
            </a:r>
            <a:endParaRPr sz="1500" i="1">
              <a:solidFill>
                <a:srgbClr val="374151"/>
              </a:solidFill>
              <a:latin typeface="Calibri"/>
              <a:ea typeface="Calibri"/>
              <a:cs typeface="Calibri"/>
              <a:sym typeface="Calibri"/>
            </a:endParaRPr>
          </a:p>
          <a:p>
            <a:pPr marL="0" marR="0" lvl="0" indent="0" algn="l" rtl="0">
              <a:lnSpc>
                <a:spcPct val="115000"/>
              </a:lnSpc>
              <a:spcBef>
                <a:spcPts val="0"/>
              </a:spcBef>
              <a:spcAft>
                <a:spcPts val="0"/>
              </a:spcAft>
              <a:buNone/>
            </a:pPr>
            <a:endParaRPr sz="1500" i="1">
              <a:solidFill>
                <a:srgbClr val="374151"/>
              </a:solidFill>
              <a:latin typeface="Calibri"/>
              <a:ea typeface="Calibri"/>
              <a:cs typeface="Calibri"/>
              <a:sym typeface="Calibri"/>
            </a:endParaRPr>
          </a:p>
          <a:p>
            <a:pPr marL="0" marR="0" lvl="0" indent="0" algn="l" rtl="0">
              <a:lnSpc>
                <a:spcPct val="115000"/>
              </a:lnSpc>
              <a:spcBef>
                <a:spcPts val="0"/>
              </a:spcBef>
              <a:spcAft>
                <a:spcPts val="0"/>
              </a:spcAft>
              <a:buNone/>
            </a:pPr>
            <a:r>
              <a:rPr lang="fr-FR" sz="1700" b="1">
                <a:solidFill>
                  <a:srgbClr val="2E5D5A"/>
                </a:solidFill>
                <a:latin typeface="Calibri"/>
                <a:ea typeface="Calibri"/>
                <a:cs typeface="Calibri"/>
                <a:sym typeface="Calibri"/>
              </a:rPr>
              <a:t>III. (Bonus) Construire, administrer et analyser un questionnaire: choix et écueils à éviter</a:t>
            </a:r>
            <a:endParaRPr sz="1850" b="1" i="0" u="none" strike="noStrike" cap="none">
              <a:solidFill>
                <a:srgbClr val="2E5D5A"/>
              </a:solidFill>
              <a:latin typeface="Calibri"/>
              <a:ea typeface="Calibri"/>
              <a:cs typeface="Calibri"/>
              <a:sym typeface="Calibri"/>
            </a:endParaRPr>
          </a:p>
        </p:txBody>
      </p:sp>
      <p:sp>
        <p:nvSpPr>
          <p:cNvPr id="280" name="Google Shape;280;p3"/>
          <p:cNvSpPr txBox="1"/>
          <p:nvPr/>
        </p:nvSpPr>
        <p:spPr>
          <a:xfrm>
            <a:off x="462450" y="800425"/>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Plan du cours</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g325af2ddaa2_0_474"/>
          <p:cNvSpPr txBox="1">
            <a:spLocks noGrp="1"/>
          </p:cNvSpPr>
          <p:nvPr>
            <p:ph type="subTitle" idx="1"/>
          </p:nvPr>
        </p:nvSpPr>
        <p:spPr>
          <a:xfrm>
            <a:off x="1325625" y="259900"/>
            <a:ext cx="6400800" cy="1752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SzPts val="3200"/>
              <a:buNone/>
            </a:pPr>
            <a:r>
              <a:rPr lang="fr-FR" sz="2000">
                <a:solidFill>
                  <a:schemeClr val="dk1"/>
                </a:solidFill>
              </a:rPr>
              <a:t>Lors du passage d’un questionnaire en classe, certains jeunes s’amusent à répondre n’importe quoi, et notamment à se déclarer “gay” puis ensuite déclarer des consommations extrêmes de drogue, d’alcool, de tabac, etc.</a:t>
            </a: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ctr" rtl="0">
              <a:lnSpc>
                <a:spcPct val="100000"/>
              </a:lnSpc>
              <a:spcBef>
                <a:spcPts val="640"/>
              </a:spcBef>
              <a:spcAft>
                <a:spcPts val="0"/>
              </a:spcAft>
              <a:buSzPts val="3200"/>
              <a:buNone/>
            </a:pPr>
            <a:r>
              <a:rPr lang="fr-FR" sz="1400">
                <a:solidFill>
                  <a:schemeClr val="dk1"/>
                </a:solidFill>
              </a:rPr>
              <a:t>Joseph R. Cimpian, Jennifer D. Timmer, Michelle A. Birkett, Rachel L. Marro, Blair C. Turner, Gregory L. Phillips II, “Bias From Potentially Mischievous Responders on Large-Scale Estimates of Lesbian, Gay, Bisexual, or Questioning (LGBQ)–Heterosexual Youth Health Disparities”, American Journal of Public Health 108, no. S4 (November 1, 2018): pp. S258-S265.</a:t>
            </a:r>
            <a:endParaRPr sz="1400">
              <a:solidFill>
                <a:schemeClr val="dk1"/>
              </a:solidFill>
            </a:endParaRPr>
          </a:p>
        </p:txBody>
      </p:sp>
      <p:sp>
        <p:nvSpPr>
          <p:cNvPr id="1409" name="Google Shape;1409;g325af2ddaa2_0_47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120</a:t>
            </a:fld>
            <a:endParaRPr/>
          </a:p>
        </p:txBody>
      </p:sp>
      <p:pic>
        <p:nvPicPr>
          <p:cNvPr id="1410" name="Google Shape;1410;g325af2ddaa2_0_474"/>
          <p:cNvPicPr preferRelativeResize="0"/>
          <p:nvPr/>
        </p:nvPicPr>
        <p:blipFill rotWithShape="1">
          <a:blip r:embed="rId3">
            <a:alphaModFix/>
          </a:blip>
          <a:srcRect/>
          <a:stretch/>
        </p:blipFill>
        <p:spPr>
          <a:xfrm>
            <a:off x="2326063" y="1667150"/>
            <a:ext cx="4615125" cy="38010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g2ac08f1d288_0_12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121</a:t>
            </a:fld>
            <a:endParaRPr sz="1000">
              <a:solidFill>
                <a:srgbClr val="808080"/>
              </a:solidFill>
              <a:latin typeface="Arial"/>
              <a:ea typeface="Arial"/>
              <a:cs typeface="Arial"/>
              <a:sym typeface="Arial"/>
            </a:endParaRPr>
          </a:p>
        </p:txBody>
      </p:sp>
      <p:sp>
        <p:nvSpPr>
          <p:cNvPr id="1416" name="Google Shape;1416;g2ac08f1d288_0_12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7" name="Google Shape;1417;g2ac08f1d288_0_127"/>
          <p:cNvSpPr txBox="1"/>
          <p:nvPr/>
        </p:nvSpPr>
        <p:spPr>
          <a:xfrm>
            <a:off x="6904408" y="142212"/>
            <a:ext cx="1975500" cy="428400"/>
          </a:xfrm>
          <a:prstGeom prst="rect">
            <a:avLst/>
          </a:prstGeom>
          <a:noFill/>
          <a:ln>
            <a:noFill/>
          </a:ln>
        </p:spPr>
        <p:txBody>
          <a:bodyPr spcFirstLastPara="1" wrap="square" lIns="91425" tIns="45700" rIns="91425" bIns="45700" anchor="t" anchorCtr="0">
            <a:no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a:t>
            </a:r>
            <a:endParaRPr sz="1000" b="0" i="0" u="none" strike="noStrike" cap="none">
              <a:solidFill>
                <a:srgbClr val="FFFFFF"/>
              </a:solidFill>
              <a:latin typeface="Arial"/>
              <a:ea typeface="Arial"/>
              <a:cs typeface="Arial"/>
              <a:sym typeface="Arial"/>
            </a:endParaRPr>
          </a:p>
        </p:txBody>
      </p:sp>
      <p:sp>
        <p:nvSpPr>
          <p:cNvPr id="1418" name="Google Shape;1418;g2ac08f1d288_0_127"/>
          <p:cNvSpPr txBox="1"/>
          <p:nvPr/>
        </p:nvSpPr>
        <p:spPr>
          <a:xfrm>
            <a:off x="309175" y="1901375"/>
            <a:ext cx="8219100" cy="4215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25"/>
              </a:spcBef>
              <a:spcAft>
                <a:spcPts val="0"/>
              </a:spcAft>
              <a:buClr>
                <a:schemeClr val="dk1"/>
              </a:buClr>
              <a:buSzPts val="1100"/>
              <a:buFont typeface="Arial"/>
              <a:buNone/>
            </a:pPr>
            <a:r>
              <a:rPr lang="fr-FR" sz="1700" b="1" i="0" u="none" strike="noStrike" cap="none">
                <a:solidFill>
                  <a:schemeClr val="dk1"/>
                </a:solidFill>
                <a:highlight>
                  <a:srgbClr val="FFFFFF"/>
                </a:highlight>
                <a:latin typeface="Calibri"/>
                <a:ea typeface="Calibri"/>
                <a:cs typeface="Calibri"/>
                <a:sym typeface="Calibri"/>
              </a:rPr>
              <a:t>Bourdieu, Pierre. </a:t>
            </a:r>
            <a:r>
              <a:rPr lang="fr-FR" sz="1700" b="0" i="0" u="none" strike="noStrike" cap="none">
                <a:solidFill>
                  <a:schemeClr val="dk1"/>
                </a:solidFill>
                <a:highlight>
                  <a:srgbClr val="FFFFFF"/>
                </a:highlight>
                <a:latin typeface="Calibri"/>
                <a:ea typeface="Calibri"/>
                <a:cs typeface="Calibri"/>
                <a:sym typeface="Calibri"/>
              </a:rPr>
              <a:t>(1973). « L'opinion publique n'existe pas », </a:t>
            </a:r>
            <a:r>
              <a:rPr lang="fr-FR" sz="1700" b="0" i="1" u="none" strike="noStrike" cap="none">
                <a:solidFill>
                  <a:schemeClr val="dk1"/>
                </a:solidFill>
                <a:highlight>
                  <a:srgbClr val="FFFFFF"/>
                </a:highlight>
                <a:latin typeface="Calibri"/>
                <a:ea typeface="Calibri"/>
                <a:cs typeface="Calibri"/>
                <a:sym typeface="Calibri"/>
              </a:rPr>
              <a:t>Les Temps modernes</a:t>
            </a:r>
            <a:r>
              <a:rPr lang="fr-FR" sz="1700" b="0" i="0" u="none" strike="noStrike" cap="none">
                <a:solidFill>
                  <a:schemeClr val="dk1"/>
                </a:solidFill>
                <a:highlight>
                  <a:srgbClr val="FFFFFF"/>
                </a:highlight>
                <a:latin typeface="Calibri"/>
                <a:ea typeface="Calibri"/>
                <a:cs typeface="Calibri"/>
                <a:sym typeface="Calibri"/>
              </a:rPr>
              <a:t>, 318, p. 1292-1309.</a:t>
            </a:r>
            <a:endParaRPr sz="17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90000"/>
              </a:lnSpc>
              <a:spcBef>
                <a:spcPts val="25"/>
              </a:spcBef>
              <a:spcAft>
                <a:spcPts val="0"/>
              </a:spcAft>
              <a:buClr>
                <a:schemeClr val="dk1"/>
              </a:buClr>
              <a:buSzPts val="11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fr-FR" sz="1700" b="1" i="0" u="none" strike="noStrike" cap="none">
                <a:solidFill>
                  <a:schemeClr val="dk1"/>
                </a:solidFill>
                <a:highlight>
                  <a:schemeClr val="lt1"/>
                </a:highlight>
                <a:latin typeface="Calibri"/>
                <a:ea typeface="Calibri"/>
                <a:cs typeface="Calibri"/>
                <a:sym typeface="Calibri"/>
              </a:rPr>
              <a:t>Brousse, Cécile, de la Rochère, Bernadette et Massé, Emmanuel.</a:t>
            </a:r>
            <a:r>
              <a:rPr lang="fr-FR" sz="1700" b="0" i="0" u="none" strike="noStrike" cap="none">
                <a:solidFill>
                  <a:schemeClr val="dk1"/>
                </a:solidFill>
                <a:highlight>
                  <a:schemeClr val="lt1"/>
                </a:highlight>
                <a:latin typeface="Calibri"/>
                <a:ea typeface="Calibri"/>
                <a:cs typeface="Calibri"/>
                <a:sym typeface="Calibri"/>
              </a:rPr>
              <a:t> (2002). « Hébergement et distribution de repas chauds », </a:t>
            </a:r>
            <a:r>
              <a:rPr lang="fr-FR" sz="1700" b="0" i="1" u="none" strike="noStrike" cap="none">
                <a:solidFill>
                  <a:schemeClr val="dk1"/>
                </a:solidFill>
                <a:highlight>
                  <a:schemeClr val="lt1"/>
                </a:highlight>
                <a:latin typeface="Calibri"/>
                <a:ea typeface="Calibri"/>
                <a:cs typeface="Calibri"/>
                <a:sym typeface="Calibri"/>
              </a:rPr>
              <a:t>Insee Première</a:t>
            </a:r>
            <a:r>
              <a:rPr lang="fr-FR" sz="1700" b="0" i="0" u="none" strike="noStrike" cap="none">
                <a:solidFill>
                  <a:schemeClr val="dk1"/>
                </a:solidFill>
                <a:highlight>
                  <a:schemeClr val="lt1"/>
                </a:highlight>
                <a:latin typeface="Calibri"/>
                <a:ea typeface="Calibri"/>
                <a:cs typeface="Calibri"/>
                <a:sym typeface="Calibri"/>
              </a:rPr>
              <a:t>, no.  823.</a:t>
            </a:r>
            <a:endParaRPr sz="1700" b="0" i="0" u="none" strike="noStrike" cap="none">
              <a:solidFill>
                <a:schemeClr val="dk1"/>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chemeClr val="dk1"/>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fr-FR" sz="1700" b="1" i="0" u="none" strike="noStrike" cap="none">
                <a:solidFill>
                  <a:schemeClr val="dk1"/>
                </a:solidFill>
                <a:highlight>
                  <a:schemeClr val="lt1"/>
                </a:highlight>
                <a:latin typeface="Calibri"/>
                <a:ea typeface="Calibri"/>
                <a:cs typeface="Calibri"/>
                <a:sym typeface="Calibri"/>
              </a:rPr>
              <a:t>Cayouette-Remblière, Joanie.</a:t>
            </a:r>
            <a:r>
              <a:rPr lang="fr-FR" sz="1700" b="0" i="0" u="none" strike="noStrike" cap="none">
                <a:solidFill>
                  <a:schemeClr val="dk1"/>
                </a:solidFill>
                <a:highlight>
                  <a:schemeClr val="lt1"/>
                </a:highlight>
                <a:latin typeface="Calibri"/>
                <a:ea typeface="Calibri"/>
                <a:cs typeface="Calibri"/>
                <a:sym typeface="Calibri"/>
              </a:rPr>
              <a:t> (2011). « Reconstituer une cohorte d'élèves à partir de dossiers scolaires. La construction d'une statistique ethnographique », </a:t>
            </a:r>
            <a:r>
              <a:rPr lang="fr-FR" sz="1700" b="0" i="1" u="none" strike="noStrike" cap="none">
                <a:solidFill>
                  <a:schemeClr val="dk1"/>
                </a:solidFill>
                <a:highlight>
                  <a:schemeClr val="lt1"/>
                </a:highlight>
                <a:latin typeface="Calibri"/>
                <a:ea typeface="Calibri"/>
                <a:cs typeface="Calibri"/>
                <a:sym typeface="Calibri"/>
              </a:rPr>
              <a:t>Genèses</a:t>
            </a:r>
            <a:r>
              <a:rPr lang="fr-FR" sz="1700" b="0" i="0" u="none" strike="noStrike" cap="none">
                <a:solidFill>
                  <a:schemeClr val="dk1"/>
                </a:solidFill>
                <a:highlight>
                  <a:schemeClr val="lt1"/>
                </a:highlight>
                <a:latin typeface="Calibri"/>
                <a:ea typeface="Calibri"/>
                <a:cs typeface="Calibri"/>
                <a:sym typeface="Calibri"/>
              </a:rPr>
              <a:t>, vol. 85, no. 4, pp. 115-133.</a:t>
            </a:r>
            <a:endParaRPr sz="1700" b="0" i="0" u="none" strike="noStrike" cap="none">
              <a:solidFill>
                <a:schemeClr val="dk1"/>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chemeClr val="dk1"/>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fr-FR" sz="1700" b="1" i="0" u="none" strike="noStrike" cap="none">
                <a:solidFill>
                  <a:schemeClr val="dk1"/>
                </a:solidFill>
                <a:highlight>
                  <a:schemeClr val="lt1"/>
                </a:highlight>
                <a:latin typeface="Calibri"/>
                <a:ea typeface="Calibri"/>
                <a:cs typeface="Calibri"/>
                <a:sym typeface="Calibri"/>
              </a:rPr>
              <a:t>Dargent, Claude. </a:t>
            </a:r>
            <a:r>
              <a:rPr lang="fr-FR" sz="1700" b="0" i="0" u="none" strike="noStrike" cap="none">
                <a:solidFill>
                  <a:schemeClr val="dk1"/>
                </a:solidFill>
                <a:highlight>
                  <a:schemeClr val="lt1"/>
                </a:highlight>
                <a:latin typeface="Calibri"/>
                <a:ea typeface="Calibri"/>
                <a:cs typeface="Calibri"/>
                <a:sym typeface="Calibri"/>
              </a:rPr>
              <a:t>(2011). « Chapitre 9 - L’opinion publique existe-t-elle ? », dans </a:t>
            </a:r>
            <a:r>
              <a:rPr lang="fr-FR" sz="1700" b="0" i="1" u="none" strike="noStrike" cap="none">
                <a:solidFill>
                  <a:schemeClr val="dk1"/>
                </a:solidFill>
                <a:highlight>
                  <a:schemeClr val="lt1"/>
                </a:highlight>
                <a:latin typeface="Calibri"/>
                <a:ea typeface="Calibri"/>
                <a:cs typeface="Calibri"/>
                <a:sym typeface="Calibri"/>
              </a:rPr>
              <a:t>Sociologie des opinions. </a:t>
            </a:r>
            <a:r>
              <a:rPr lang="fr-FR" sz="1700" b="0" i="0" u="none" strike="noStrike" cap="none">
                <a:solidFill>
                  <a:schemeClr val="dk1"/>
                </a:solidFill>
                <a:highlight>
                  <a:schemeClr val="lt1"/>
                </a:highlight>
                <a:latin typeface="Calibri"/>
                <a:ea typeface="Calibri"/>
                <a:cs typeface="Calibri"/>
                <a:sym typeface="Calibri"/>
              </a:rPr>
              <a:t>Armand Colin, pp. 185-208.</a:t>
            </a:r>
            <a:endParaRPr sz="1700" b="0" i="0" u="none" strike="noStrike" cap="none">
              <a:solidFill>
                <a:schemeClr val="dk1"/>
              </a:solidFill>
              <a:highlight>
                <a:schemeClr val="lt1"/>
              </a:highlight>
              <a:latin typeface="Calibri"/>
              <a:ea typeface="Calibri"/>
              <a:cs typeface="Calibri"/>
              <a:sym typeface="Calibri"/>
            </a:endParaRPr>
          </a:p>
          <a:p>
            <a:pPr marL="0" marR="0" lvl="0" indent="0" algn="l" rtl="0">
              <a:lnSpc>
                <a:spcPct val="90000"/>
              </a:lnSpc>
              <a:spcBef>
                <a:spcPts val="25"/>
              </a:spcBef>
              <a:spcAft>
                <a:spcPts val="0"/>
              </a:spcAft>
              <a:buClr>
                <a:schemeClr val="dk1"/>
              </a:buClr>
              <a:buSzPts val="11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90000"/>
              </a:lnSpc>
              <a:spcBef>
                <a:spcPts val="25"/>
              </a:spcBef>
              <a:spcAft>
                <a:spcPts val="0"/>
              </a:spcAft>
              <a:buClr>
                <a:schemeClr val="dk1"/>
              </a:buClr>
              <a:buSzPts val="1100"/>
              <a:buFont typeface="Arial"/>
              <a:buNone/>
            </a:pPr>
            <a:r>
              <a:rPr lang="fr-FR" sz="1700" b="1" i="0" u="none" strike="noStrike" cap="none">
                <a:solidFill>
                  <a:schemeClr val="dk1"/>
                </a:solidFill>
                <a:highlight>
                  <a:srgbClr val="FFFFFF"/>
                </a:highlight>
                <a:latin typeface="Calibri"/>
                <a:ea typeface="Calibri"/>
                <a:cs typeface="Calibri"/>
                <a:sym typeface="Calibri"/>
              </a:rPr>
              <a:t>Martin, Olivier.</a:t>
            </a:r>
            <a:r>
              <a:rPr lang="fr-FR" sz="1700" b="0" i="0" u="none" strike="noStrike" cap="none">
                <a:solidFill>
                  <a:schemeClr val="dk1"/>
                </a:solidFill>
                <a:highlight>
                  <a:srgbClr val="FFFFFF"/>
                </a:highlight>
                <a:latin typeface="Calibri"/>
                <a:ea typeface="Calibri"/>
                <a:cs typeface="Calibri"/>
                <a:sym typeface="Calibri"/>
              </a:rPr>
              <a:t> (2020). « 1. Produire des données « quantitatives » », dans </a:t>
            </a:r>
            <a:r>
              <a:rPr lang="fr-FR" sz="1700" b="0" i="1" u="none" strike="noStrike" cap="none">
                <a:solidFill>
                  <a:schemeClr val="dk1"/>
                </a:solidFill>
                <a:highlight>
                  <a:srgbClr val="FFFFFF"/>
                </a:highlight>
                <a:latin typeface="Calibri"/>
                <a:ea typeface="Calibri"/>
                <a:cs typeface="Calibri"/>
                <a:sym typeface="Calibri"/>
              </a:rPr>
              <a:t>L'analyse quantitative des données.</a:t>
            </a:r>
            <a:r>
              <a:rPr lang="fr-FR" sz="1700" b="0" i="0" u="none" strike="noStrike" cap="none">
                <a:solidFill>
                  <a:schemeClr val="dk1"/>
                </a:solidFill>
                <a:highlight>
                  <a:srgbClr val="FFFFFF"/>
                </a:highlight>
                <a:latin typeface="Calibri"/>
                <a:ea typeface="Calibri"/>
                <a:cs typeface="Calibri"/>
                <a:sym typeface="Calibri"/>
              </a:rPr>
              <a:t> Armand Colin, pp. 10-46.</a:t>
            </a:r>
            <a:endParaRPr sz="17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90000"/>
              </a:lnSpc>
              <a:spcBef>
                <a:spcPts val="25"/>
              </a:spcBef>
              <a:spcAft>
                <a:spcPts val="0"/>
              </a:spcAft>
              <a:buClr>
                <a:schemeClr val="dk1"/>
              </a:buClr>
              <a:buSzPts val="11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fr-FR" sz="1700" b="1" i="0" u="none" strike="noStrike" cap="none">
                <a:solidFill>
                  <a:schemeClr val="dk1"/>
                </a:solidFill>
                <a:latin typeface="Calibri"/>
                <a:ea typeface="Calibri"/>
                <a:cs typeface="Calibri"/>
                <a:sym typeface="Calibri"/>
              </a:rPr>
              <a:t>Masclet, Camille.</a:t>
            </a:r>
            <a:r>
              <a:rPr lang="fr-FR" sz="1700" b="0" i="0" u="none" strike="noStrike" cap="none">
                <a:solidFill>
                  <a:schemeClr val="dk1"/>
                </a:solidFill>
                <a:latin typeface="Calibri"/>
                <a:ea typeface="Calibri"/>
                <a:cs typeface="Calibri"/>
                <a:sym typeface="Calibri"/>
              </a:rPr>
              <a:t> (2022). « À bas le couple ? Les parcours affectifs des féministes des années 1970  », </a:t>
            </a:r>
            <a:r>
              <a:rPr lang="fr-FR" sz="1700" b="0" i="1" u="none" strike="noStrike" cap="none">
                <a:solidFill>
                  <a:schemeClr val="dk1"/>
                </a:solidFill>
                <a:latin typeface="Calibri"/>
                <a:ea typeface="Calibri"/>
                <a:cs typeface="Calibri"/>
                <a:sym typeface="Calibri"/>
              </a:rPr>
              <a:t>Sociologie</a:t>
            </a:r>
            <a:r>
              <a:rPr lang="fr-FR" sz="1700" b="0" i="0" u="none" strike="noStrike" cap="none">
                <a:solidFill>
                  <a:schemeClr val="dk1"/>
                </a:solidFill>
                <a:latin typeface="Calibri"/>
                <a:ea typeface="Calibri"/>
                <a:cs typeface="Calibri"/>
                <a:sym typeface="Calibri"/>
              </a:rPr>
              <a:t>, no° 1, vol. 13.</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rgbClr val="323232"/>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rgbClr val="323232"/>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rgbClr val="323232"/>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90000"/>
              </a:lnSpc>
              <a:spcBef>
                <a:spcPts val="25"/>
              </a:spcBef>
              <a:spcAft>
                <a:spcPts val="0"/>
              </a:spcAft>
              <a:buClr>
                <a:schemeClr val="dk1"/>
              </a:buClr>
              <a:buSzPts val="11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1419" name="Google Shape;1419;g2ac08f1d288_0_127"/>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Références bibliographiques</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2aafe84aa2a_1_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13</a:t>
            </a:fld>
            <a:endParaRPr sz="1000">
              <a:solidFill>
                <a:srgbClr val="808080"/>
              </a:solidFill>
              <a:latin typeface="Arial"/>
              <a:ea typeface="Arial"/>
              <a:cs typeface="Arial"/>
              <a:sym typeface="Arial"/>
            </a:endParaRPr>
          </a:p>
        </p:txBody>
      </p:sp>
      <p:sp>
        <p:nvSpPr>
          <p:cNvPr id="286" name="Google Shape;286;g2aafe84aa2a_1_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Google Shape;287;g2aafe84aa2a_1_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88" name="Google Shape;288;g2aafe84aa2a_1_7"/>
          <p:cNvSpPr txBox="1"/>
          <p:nvPr/>
        </p:nvSpPr>
        <p:spPr>
          <a:xfrm>
            <a:off x="480600" y="1741250"/>
            <a:ext cx="8182800" cy="46350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25"/>
              </a:spcBef>
              <a:spcAft>
                <a:spcPts val="0"/>
              </a:spcAft>
              <a:buClr>
                <a:srgbClr val="000000"/>
              </a:buClr>
              <a:buSzPts val="1750"/>
              <a:buFont typeface="Arial"/>
              <a:buNone/>
            </a:pPr>
            <a:endParaRPr sz="1750" b="0" i="0" u="none" strike="noStrike" cap="none">
              <a:solidFill>
                <a:schemeClr val="dk1"/>
              </a:solidFill>
              <a:latin typeface="Calibri"/>
              <a:ea typeface="Calibri"/>
              <a:cs typeface="Calibri"/>
              <a:sym typeface="Calibri"/>
            </a:endParaRPr>
          </a:p>
          <a:p>
            <a:pPr marL="457200" marR="0" lvl="0" indent="-339725" algn="l" rtl="0">
              <a:lnSpc>
                <a:spcPct val="115000"/>
              </a:lnSpc>
              <a:spcBef>
                <a:spcPts val="0"/>
              </a:spcBef>
              <a:spcAft>
                <a:spcPts val="0"/>
              </a:spcAft>
              <a:buClr>
                <a:schemeClr val="dk1"/>
              </a:buClr>
              <a:buSzPts val="1750"/>
              <a:buFont typeface="Calibri"/>
              <a:buChar char="➤"/>
            </a:pPr>
            <a:r>
              <a:rPr lang="fr-FR" sz="1750" b="0" i="0" u="none" strike="noStrike" cap="none">
                <a:solidFill>
                  <a:srgbClr val="374151"/>
                </a:solidFill>
                <a:latin typeface="Calibri"/>
                <a:ea typeface="Calibri"/>
                <a:cs typeface="Calibri"/>
                <a:sym typeface="Calibri"/>
              </a:rPr>
              <a:t>Plusieurs sources de données quantitatives (cf. la séance précédente).</a:t>
            </a:r>
            <a:endParaRPr sz="1750" b="0" i="0" u="none" strike="noStrike" cap="none">
              <a:solidFill>
                <a:srgbClr val="374151"/>
              </a:solidFill>
              <a:latin typeface="Calibri"/>
              <a:ea typeface="Calibri"/>
              <a:cs typeface="Calibri"/>
              <a:sym typeface="Calibri"/>
            </a:endParaRPr>
          </a:p>
          <a:p>
            <a:pPr marL="457200" marR="0" lvl="0" indent="0" algn="l" rtl="0">
              <a:lnSpc>
                <a:spcPct val="115000"/>
              </a:lnSpc>
              <a:spcBef>
                <a:spcPts val="1500"/>
              </a:spcBef>
              <a:spcAft>
                <a:spcPts val="0"/>
              </a:spcAft>
              <a:buClr>
                <a:srgbClr val="000000"/>
              </a:buClr>
              <a:buSzPts val="1750"/>
              <a:buFont typeface="Arial"/>
              <a:buNone/>
            </a:pPr>
            <a:endParaRPr sz="1750" b="0" i="0" u="none" strike="noStrike" cap="none">
              <a:solidFill>
                <a:srgbClr val="374151"/>
              </a:solidFill>
              <a:latin typeface="Calibri"/>
              <a:ea typeface="Calibri"/>
              <a:cs typeface="Calibri"/>
              <a:sym typeface="Calibri"/>
            </a:endParaRPr>
          </a:p>
          <a:p>
            <a:pPr marL="457200" marR="0" lvl="0" indent="-339725" algn="l" rtl="0">
              <a:lnSpc>
                <a:spcPct val="115000"/>
              </a:lnSpc>
              <a:spcBef>
                <a:spcPts val="1500"/>
              </a:spcBef>
              <a:spcAft>
                <a:spcPts val="0"/>
              </a:spcAft>
              <a:buClr>
                <a:schemeClr val="dk1"/>
              </a:buClr>
              <a:buSzPts val="1750"/>
              <a:buFont typeface="Calibri"/>
              <a:buChar char="➤"/>
            </a:pPr>
            <a:r>
              <a:rPr lang="fr-FR" sz="1750" b="0" i="0" u="none" strike="noStrike" cap="none">
                <a:solidFill>
                  <a:srgbClr val="374151"/>
                </a:solidFill>
                <a:latin typeface="Calibri"/>
                <a:ea typeface="Calibri"/>
                <a:cs typeface="Calibri"/>
                <a:sym typeface="Calibri"/>
              </a:rPr>
              <a:t>Les données reflètent toujours les questionnements et les intérêts des personnes/institutions qui les ont produites.</a:t>
            </a:r>
            <a:endParaRPr sz="1750" b="0" i="0" u="none" strike="noStrike" cap="none">
              <a:solidFill>
                <a:srgbClr val="374151"/>
              </a:solidFill>
              <a:latin typeface="Calibri"/>
              <a:ea typeface="Calibri"/>
              <a:cs typeface="Calibri"/>
              <a:sym typeface="Calibri"/>
            </a:endParaRPr>
          </a:p>
          <a:p>
            <a:pPr marL="457200" marR="0" lvl="0" indent="0" algn="l" rtl="0">
              <a:lnSpc>
                <a:spcPct val="115000"/>
              </a:lnSpc>
              <a:spcBef>
                <a:spcPts val="1500"/>
              </a:spcBef>
              <a:spcAft>
                <a:spcPts val="0"/>
              </a:spcAft>
              <a:buClr>
                <a:srgbClr val="000000"/>
              </a:buClr>
              <a:buSzPts val="1750"/>
              <a:buFont typeface="Arial"/>
              <a:buNone/>
            </a:pPr>
            <a:endParaRPr sz="1750" b="0" i="0" u="none" strike="noStrike" cap="none">
              <a:solidFill>
                <a:srgbClr val="374151"/>
              </a:solidFill>
              <a:latin typeface="Calibri"/>
              <a:ea typeface="Calibri"/>
              <a:cs typeface="Calibri"/>
              <a:sym typeface="Calibri"/>
            </a:endParaRPr>
          </a:p>
          <a:p>
            <a:pPr marL="457200" marR="0" lvl="0" indent="-339725" algn="l" rtl="0">
              <a:lnSpc>
                <a:spcPct val="115000"/>
              </a:lnSpc>
              <a:spcBef>
                <a:spcPts val="1500"/>
              </a:spcBef>
              <a:spcAft>
                <a:spcPts val="0"/>
              </a:spcAft>
              <a:buClr>
                <a:schemeClr val="dk1"/>
              </a:buClr>
              <a:buSzPts val="1750"/>
              <a:buFont typeface="Calibri"/>
              <a:buChar char="➤"/>
            </a:pPr>
            <a:r>
              <a:rPr lang="fr-FR" sz="1750" b="0" i="0" u="none" strike="noStrike" cap="none">
                <a:solidFill>
                  <a:srgbClr val="374151"/>
                </a:solidFill>
                <a:latin typeface="Calibri"/>
                <a:ea typeface="Calibri"/>
                <a:cs typeface="Calibri"/>
                <a:sym typeface="Calibri"/>
              </a:rPr>
              <a:t>... d'où l'importance de savoir les différencier et de comprendre les motivations qui ont guidé la construction de ces données.</a:t>
            </a:r>
            <a:endParaRPr sz="1750" b="0" i="0" u="none" strike="noStrike" cap="none">
              <a:solidFill>
                <a:srgbClr val="374151"/>
              </a:solidFill>
              <a:latin typeface="Calibri"/>
              <a:ea typeface="Calibri"/>
              <a:cs typeface="Calibri"/>
              <a:sym typeface="Calibri"/>
            </a:endParaRPr>
          </a:p>
          <a:p>
            <a:pPr marL="457200" marR="0" lvl="0" indent="0" algn="l" rtl="0">
              <a:lnSpc>
                <a:spcPct val="115000"/>
              </a:lnSpc>
              <a:spcBef>
                <a:spcPts val="25"/>
              </a:spcBef>
              <a:spcAft>
                <a:spcPts val="0"/>
              </a:spcAft>
              <a:buClr>
                <a:srgbClr val="000000"/>
              </a:buClr>
              <a:buSzPts val="1765"/>
              <a:buFont typeface="Arial"/>
              <a:buNone/>
            </a:pPr>
            <a:endParaRPr sz="1765"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65"/>
              <a:buFont typeface="Arial"/>
              <a:buNone/>
            </a:pPr>
            <a:endParaRPr sz="1665"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65"/>
              <a:buFont typeface="Arial"/>
              <a:buNone/>
            </a:pPr>
            <a:endParaRPr sz="1665" b="0" i="0" u="none" strike="noStrike" cap="none">
              <a:solidFill>
                <a:schemeClr val="dk1"/>
              </a:solidFill>
              <a:latin typeface="Calibri"/>
              <a:ea typeface="Calibri"/>
              <a:cs typeface="Calibri"/>
              <a:sym typeface="Calibri"/>
            </a:endParaRPr>
          </a:p>
        </p:txBody>
      </p:sp>
      <p:sp>
        <p:nvSpPr>
          <p:cNvPr id="289" name="Google Shape;289;g2aafe84aa2a_1_7"/>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 Les principales sources de données quantitatives - rappels</a:t>
            </a:r>
            <a:endParaRPr sz="3600" b="1" i="0" u="none" strike="noStrike" cap="none">
              <a:solidFill>
                <a:srgbClr val="2E5D5A"/>
              </a:solidFill>
              <a:latin typeface="Calibri"/>
              <a:ea typeface="Calibri"/>
              <a:cs typeface="Calibri"/>
              <a:sym typeface="Calibri"/>
            </a:endParaRPr>
          </a:p>
        </p:txBody>
      </p:sp>
      <p:sp>
        <p:nvSpPr>
          <p:cNvPr id="290" name="Google Shape;290;g2aafe84aa2a_1_7"/>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(1/12)</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aafe84aa2a_1_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14</a:t>
            </a:fld>
            <a:endParaRPr sz="1000">
              <a:solidFill>
                <a:srgbClr val="808080"/>
              </a:solidFill>
              <a:latin typeface="Arial"/>
              <a:ea typeface="Arial"/>
              <a:cs typeface="Arial"/>
              <a:sym typeface="Arial"/>
            </a:endParaRPr>
          </a:p>
        </p:txBody>
      </p:sp>
      <p:sp>
        <p:nvSpPr>
          <p:cNvPr id="296" name="Google Shape;296;g2aafe84aa2a_1_1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g2aafe84aa2a_1_1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98" name="Google Shape;298;g2aafe84aa2a_1_1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 Les principales sources de données quantitatives</a:t>
            </a:r>
            <a:endParaRPr sz="2065"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299" name="Google Shape;299;g2aafe84aa2a_1_16"/>
          <p:cNvSpPr/>
          <p:nvPr/>
        </p:nvSpPr>
        <p:spPr>
          <a:xfrm>
            <a:off x="228100" y="2281450"/>
            <a:ext cx="4344000" cy="4074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1" i="0" u="none" strike="noStrike" cap="none">
                <a:solidFill>
                  <a:srgbClr val="000000"/>
                </a:solidFill>
                <a:latin typeface="Calibri"/>
                <a:ea typeface="Calibri"/>
                <a:cs typeface="Calibri"/>
                <a:sym typeface="Calibri"/>
              </a:rPr>
              <a:t>Enquêtes par questionnaire  </a:t>
            </a:r>
            <a:endParaRPr sz="21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Calibri"/>
              <a:ea typeface="Calibri"/>
              <a:cs typeface="Calibri"/>
              <a:sym typeface="Calibri"/>
            </a:endParaRPr>
          </a:p>
          <a:p>
            <a:pPr marL="457200" marR="0" lvl="0" indent="-349250" algn="l" rtl="0">
              <a:lnSpc>
                <a:spcPct val="100000"/>
              </a:lnSpc>
              <a:spcBef>
                <a:spcPts val="0"/>
              </a:spcBef>
              <a:spcAft>
                <a:spcPts val="0"/>
              </a:spcAft>
              <a:buClr>
                <a:srgbClr val="000000"/>
              </a:buClr>
              <a:buSzPts val="1900"/>
              <a:buFont typeface="Calibri"/>
              <a:buChar char="●"/>
            </a:pPr>
            <a:r>
              <a:rPr lang="fr-FR" sz="1900" b="0" i="0" u="none" strike="noStrike" cap="none">
                <a:solidFill>
                  <a:srgbClr val="000000"/>
                </a:solidFill>
                <a:latin typeface="Calibri"/>
                <a:ea typeface="Calibri"/>
                <a:cs typeface="Calibri"/>
                <a:sym typeface="Calibri"/>
              </a:rPr>
              <a:t>Les enquêtes de la statistique publique</a:t>
            </a:r>
            <a:endParaRPr sz="19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457200" marR="0" lvl="0" indent="-349250" algn="l" rtl="0">
              <a:lnSpc>
                <a:spcPct val="100000"/>
              </a:lnSpc>
              <a:spcBef>
                <a:spcPts val="0"/>
              </a:spcBef>
              <a:spcAft>
                <a:spcPts val="0"/>
              </a:spcAft>
              <a:buClr>
                <a:srgbClr val="000000"/>
              </a:buClr>
              <a:buSzPts val="1900"/>
              <a:buFont typeface="Calibri"/>
              <a:buChar char="●"/>
            </a:pPr>
            <a:r>
              <a:rPr lang="fr-FR" sz="1900" b="0" i="0" u="none" strike="noStrike" cap="none">
                <a:solidFill>
                  <a:srgbClr val="000000"/>
                </a:solidFill>
                <a:latin typeface="Calibri"/>
                <a:ea typeface="Calibri"/>
                <a:cs typeface="Calibri"/>
                <a:sym typeface="Calibri"/>
              </a:rPr>
              <a:t>Les “grandes enquêtes” quantitatives (Teo, Virage, etc.)</a:t>
            </a:r>
            <a:endParaRPr sz="19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457200" marR="0" lvl="0" indent="-349250" algn="l" rtl="0">
              <a:lnSpc>
                <a:spcPct val="100000"/>
              </a:lnSpc>
              <a:spcBef>
                <a:spcPts val="0"/>
              </a:spcBef>
              <a:spcAft>
                <a:spcPts val="0"/>
              </a:spcAft>
              <a:buClr>
                <a:srgbClr val="000000"/>
              </a:buClr>
              <a:buSzPts val="1900"/>
              <a:buFont typeface="Calibri"/>
              <a:buChar char="●"/>
            </a:pPr>
            <a:r>
              <a:rPr lang="fr-FR" sz="1900" b="0" i="0" u="none" strike="noStrike" cap="none">
                <a:solidFill>
                  <a:srgbClr val="000000"/>
                </a:solidFill>
                <a:latin typeface="Calibri"/>
                <a:ea typeface="Calibri"/>
                <a:cs typeface="Calibri"/>
                <a:sym typeface="Calibri"/>
              </a:rPr>
              <a:t>Mener sa propre enquête </a:t>
            </a: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p:txBody>
      </p:sp>
      <p:sp>
        <p:nvSpPr>
          <p:cNvPr id="300" name="Google Shape;300;g2aafe84aa2a_1_16"/>
          <p:cNvSpPr/>
          <p:nvPr/>
        </p:nvSpPr>
        <p:spPr>
          <a:xfrm>
            <a:off x="4925000" y="2488625"/>
            <a:ext cx="3954900" cy="19368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1" i="0" u="none" strike="noStrike" cap="none">
                <a:solidFill>
                  <a:srgbClr val="000000"/>
                </a:solidFill>
                <a:latin typeface="Calibri"/>
                <a:ea typeface="Calibri"/>
                <a:cs typeface="Calibri"/>
                <a:sym typeface="Calibri"/>
              </a:rPr>
              <a:t>Les registres administratifs</a:t>
            </a:r>
            <a:endParaRPr sz="1700" b="1" i="0" u="none" strike="noStrike" cap="none">
              <a:solidFill>
                <a:srgbClr val="000000"/>
              </a:solidFill>
              <a:latin typeface="Calibri"/>
              <a:ea typeface="Calibri"/>
              <a:cs typeface="Calibri"/>
              <a:sym typeface="Calibri"/>
            </a:endParaRPr>
          </a:p>
        </p:txBody>
      </p:sp>
      <p:sp>
        <p:nvSpPr>
          <p:cNvPr id="301" name="Google Shape;301;g2aafe84aa2a_1_16"/>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02" name="Google Shape;302;g2aafe84aa2a_1_16"/>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(2/12)</a:t>
            </a:r>
            <a:endParaRPr sz="1400" b="0" i="0" u="none" strike="noStrike" cap="none">
              <a:solidFill>
                <a:srgbClr val="FFFFFF"/>
              </a:solidFill>
              <a:latin typeface="Arial"/>
              <a:ea typeface="Arial"/>
              <a:cs typeface="Arial"/>
              <a:sym typeface="Arial"/>
            </a:endParaRPr>
          </a:p>
        </p:txBody>
      </p:sp>
      <p:sp>
        <p:nvSpPr>
          <p:cNvPr id="303" name="Google Shape;303;g2aafe84aa2a_1_16"/>
          <p:cNvSpPr txBox="1"/>
          <p:nvPr/>
        </p:nvSpPr>
        <p:spPr>
          <a:xfrm>
            <a:off x="5108850" y="4852850"/>
            <a:ext cx="3924900" cy="1169700"/>
          </a:xfrm>
          <a:prstGeom prst="rect">
            <a:avLst/>
          </a:prstGeom>
          <a:noFill/>
          <a:ln>
            <a:noFill/>
          </a:ln>
        </p:spPr>
        <p:txBody>
          <a:bodyPr spcFirstLastPara="1" wrap="square" lIns="91425" tIns="91425" rIns="91425" bIns="91425" anchor="t" anchorCtr="0">
            <a:spAutoFit/>
          </a:bodyPr>
          <a:lstStyle/>
          <a:p>
            <a:pPr marL="457200" marR="0" lvl="0" indent="-431800" algn="l" rtl="0">
              <a:lnSpc>
                <a:spcPct val="100000"/>
              </a:lnSpc>
              <a:spcBef>
                <a:spcPts val="0"/>
              </a:spcBef>
              <a:spcAft>
                <a:spcPts val="0"/>
              </a:spcAft>
              <a:buClr>
                <a:schemeClr val="dk1"/>
              </a:buClr>
              <a:buSzPts val="3200"/>
              <a:buFont typeface="Calibri"/>
              <a:buChar char="+"/>
            </a:pPr>
            <a:r>
              <a:rPr lang="fr-FR" sz="3200" b="0" i="0" u="none" strike="noStrike" cap="none">
                <a:solidFill>
                  <a:schemeClr val="dk1"/>
                </a:solidFill>
                <a:latin typeface="Calibri"/>
                <a:ea typeface="Calibri"/>
                <a:cs typeface="Calibri"/>
                <a:sym typeface="Calibri"/>
              </a:rPr>
              <a:t>“quantified self”</a:t>
            </a:r>
            <a:endParaRPr sz="3200" b="0" i="0" u="none" strike="noStrike" cap="none">
              <a:solidFill>
                <a:schemeClr val="dk1"/>
              </a:solidFill>
              <a:latin typeface="Calibri"/>
              <a:ea typeface="Calibri"/>
              <a:cs typeface="Calibri"/>
              <a:sym typeface="Calibri"/>
            </a:endParaRPr>
          </a:p>
          <a:p>
            <a:pPr marL="457200" marR="0" lvl="0" indent="-431800" algn="l" rtl="0">
              <a:lnSpc>
                <a:spcPct val="100000"/>
              </a:lnSpc>
              <a:spcBef>
                <a:spcPts val="0"/>
              </a:spcBef>
              <a:spcAft>
                <a:spcPts val="0"/>
              </a:spcAft>
              <a:buClr>
                <a:schemeClr val="dk1"/>
              </a:buClr>
              <a:buSzPts val="3200"/>
              <a:buFont typeface="Calibri"/>
              <a:buChar char="+"/>
            </a:pPr>
            <a:r>
              <a:rPr lang="fr-FR" sz="3200" b="0" i="0" u="none" strike="noStrike" cap="none">
                <a:solidFill>
                  <a:schemeClr val="dk1"/>
                </a:solidFill>
                <a:latin typeface="Calibri"/>
                <a:ea typeface="Calibri"/>
                <a:cs typeface="Calibri"/>
                <a:sym typeface="Calibri"/>
              </a:rPr>
              <a:t>web-scrapping</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aafe84aa2a_1_78"/>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90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registres administratifs</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309" name="Google Shape;309;g2aafe84aa2a_1_7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15</a:t>
            </a:fld>
            <a:endParaRPr sz="1000">
              <a:solidFill>
                <a:srgbClr val="808080"/>
              </a:solidFill>
              <a:latin typeface="Arial"/>
              <a:ea typeface="Arial"/>
              <a:cs typeface="Arial"/>
              <a:sym typeface="Arial"/>
            </a:endParaRPr>
          </a:p>
        </p:txBody>
      </p:sp>
      <p:sp>
        <p:nvSpPr>
          <p:cNvPr id="310" name="Google Shape;310;g2aafe84aa2a_1_7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1" name="Google Shape;311;g2aafe84aa2a_1_7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12" name="Google Shape;312;g2aafe84aa2a_1_78"/>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13" name="Google Shape;313;g2aafe84aa2a_1_78"/>
          <p:cNvSpPr txBox="1"/>
          <p:nvPr/>
        </p:nvSpPr>
        <p:spPr>
          <a:xfrm>
            <a:off x="606125" y="1876125"/>
            <a:ext cx="7446900" cy="4981800"/>
          </a:xfrm>
          <a:prstGeom prst="rect">
            <a:avLst/>
          </a:prstGeom>
          <a:noFill/>
          <a:ln>
            <a:noFill/>
          </a:ln>
        </p:spPr>
        <p:txBody>
          <a:bodyPr spcFirstLastPara="1" wrap="square" lIns="91425" tIns="91425" rIns="91425" bIns="91425" anchor="t" anchorCtr="0">
            <a:noAutofit/>
          </a:bodyPr>
          <a:lstStyle/>
          <a:p>
            <a:pPr marL="457200" marR="0" lvl="0" indent="-3365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chercheur·es en sciences sociales peuvent enfin recourir à des bases de données qui n'ont pas été conçues pour faire l'objet de traitement statistique. C'est notamment le cas des </a:t>
            </a:r>
            <a:r>
              <a:rPr lang="fr-FR" sz="1700" b="1" i="0" u="none" strike="noStrike" cap="none">
                <a:solidFill>
                  <a:schemeClr val="dk1"/>
                </a:solidFill>
                <a:latin typeface="Calibri"/>
                <a:ea typeface="Calibri"/>
                <a:cs typeface="Calibri"/>
                <a:sym typeface="Calibri"/>
              </a:rPr>
              <a:t>registres administratifs </a:t>
            </a: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928800" marR="0" lvl="0" indent="-3383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Registres des salarié·es d'une entreprise. </a:t>
            </a:r>
            <a:endParaRPr sz="1700" b="0" i="0" u="none" strike="noStrike" cap="none">
              <a:solidFill>
                <a:schemeClr val="dk1"/>
              </a:solidFill>
              <a:latin typeface="Calibri"/>
              <a:ea typeface="Calibri"/>
              <a:cs typeface="Calibri"/>
              <a:sym typeface="Calibri"/>
            </a:endParaRPr>
          </a:p>
          <a:p>
            <a:pPr marL="928800" marR="0" lvl="0" indent="-3383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Annuaires des membres d'une association. </a:t>
            </a:r>
            <a:endParaRPr sz="1700" b="0" i="0" u="none" strike="noStrike" cap="none">
              <a:solidFill>
                <a:schemeClr val="dk1"/>
              </a:solidFill>
              <a:latin typeface="Calibri"/>
              <a:ea typeface="Calibri"/>
              <a:cs typeface="Calibri"/>
              <a:sym typeface="Calibri"/>
            </a:endParaRPr>
          </a:p>
          <a:p>
            <a:pPr marL="928800" marR="0" lvl="0" indent="-3383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Registres des client·es d'un commerçant.</a:t>
            </a:r>
            <a:endParaRPr sz="1700" b="0" i="0" u="none" strike="noStrike" cap="none">
              <a:solidFill>
                <a:schemeClr val="dk1"/>
              </a:solidFill>
              <a:latin typeface="Calibri"/>
              <a:ea typeface="Calibri"/>
              <a:cs typeface="Calibri"/>
              <a:sym typeface="Calibri"/>
            </a:endParaRPr>
          </a:p>
          <a:p>
            <a:pPr marL="928800" marR="0" lvl="0" indent="-3383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informations récoltées par les établissements scolaires à des fins administratives et informatives. </a:t>
            </a:r>
            <a:endParaRPr sz="1700" b="0" i="0" u="none" strike="noStrike" cap="none">
              <a:solidFill>
                <a:schemeClr val="dk1"/>
              </a:solidFill>
              <a:latin typeface="Calibri"/>
              <a:ea typeface="Calibri"/>
              <a:cs typeface="Calibri"/>
              <a:sym typeface="Calibri"/>
            </a:endParaRPr>
          </a:p>
          <a:p>
            <a:pPr marL="928800" marR="0" lvl="0" indent="-3383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Etc.</a:t>
            </a:r>
            <a:endParaRPr sz="1700" b="0" i="0" u="none" strike="noStrike" cap="none">
              <a:solidFill>
                <a:schemeClr val="dk1"/>
              </a:solidFill>
              <a:latin typeface="Calibri"/>
              <a:ea typeface="Calibri"/>
              <a:cs typeface="Calibri"/>
              <a:sym typeface="Calibri"/>
            </a:endParaRPr>
          </a:p>
        </p:txBody>
      </p:sp>
      <p:sp>
        <p:nvSpPr>
          <p:cNvPr id="314" name="Google Shape;314;g2aafe84aa2a_1_78"/>
          <p:cNvSpPr txBox="1"/>
          <p:nvPr/>
        </p:nvSpPr>
        <p:spPr>
          <a:xfrm>
            <a:off x="462450" y="4818875"/>
            <a:ext cx="6654000" cy="96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highlight>
                  <a:srgbClr val="FFFFFF"/>
                </a:highlight>
                <a:latin typeface="Calibri"/>
                <a:ea typeface="Calibri"/>
                <a:cs typeface="Calibri"/>
                <a:sym typeface="Calibri"/>
              </a:rPr>
              <a:t>Exemple : Cayouette-Remblière, Joanie. « Reconstituer une cohorte d'élèves à partir de dossiers scolaires. La construction d'une statistique ethnographique », </a:t>
            </a:r>
            <a:r>
              <a:rPr lang="fr-FR" sz="1700" b="0" i="1" u="none" strike="noStrike" cap="none">
                <a:solidFill>
                  <a:schemeClr val="dk1"/>
                </a:solidFill>
                <a:highlight>
                  <a:srgbClr val="FFFFFF"/>
                </a:highlight>
                <a:latin typeface="Calibri"/>
                <a:ea typeface="Calibri"/>
                <a:cs typeface="Calibri"/>
                <a:sym typeface="Calibri"/>
              </a:rPr>
              <a:t>Genèses</a:t>
            </a:r>
            <a:r>
              <a:rPr lang="fr-FR" sz="1700" b="0" i="0" u="none" strike="noStrike" cap="none">
                <a:solidFill>
                  <a:schemeClr val="dk1"/>
                </a:solidFill>
                <a:highlight>
                  <a:srgbClr val="FFFFFF"/>
                </a:highlight>
                <a:latin typeface="Calibri"/>
                <a:ea typeface="Calibri"/>
                <a:cs typeface="Calibri"/>
                <a:sym typeface="Calibri"/>
              </a:rPr>
              <a:t>, vol. 85, no. 4, 2011, pp. 115-133.</a:t>
            </a:r>
            <a:endParaRPr sz="1700" b="0" i="0" u="none" strike="noStrike" cap="none">
              <a:solidFill>
                <a:schemeClr val="dk1"/>
              </a:solidFill>
              <a:latin typeface="Calibri"/>
              <a:ea typeface="Calibri"/>
              <a:cs typeface="Calibri"/>
              <a:sym typeface="Calibri"/>
            </a:endParaRPr>
          </a:p>
        </p:txBody>
      </p:sp>
      <p:pic>
        <p:nvPicPr>
          <p:cNvPr id="315" name="Google Shape;315;g2aafe84aa2a_1_78"/>
          <p:cNvPicPr preferRelativeResize="0"/>
          <p:nvPr/>
        </p:nvPicPr>
        <p:blipFill rotWithShape="1">
          <a:blip r:embed="rId3">
            <a:alphaModFix/>
          </a:blip>
          <a:srcRect/>
          <a:stretch/>
        </p:blipFill>
        <p:spPr>
          <a:xfrm>
            <a:off x="7096825" y="4226046"/>
            <a:ext cx="1590650" cy="2002854"/>
          </a:xfrm>
          <a:prstGeom prst="rect">
            <a:avLst/>
          </a:prstGeom>
          <a:noFill/>
          <a:ln>
            <a:noFill/>
          </a:ln>
        </p:spPr>
      </p:pic>
      <p:sp>
        <p:nvSpPr>
          <p:cNvPr id="316" name="Google Shape;316;g2aafe84aa2a_1_78"/>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(10/11)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2aafe84aa2a_1_9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16</a:t>
            </a:fld>
            <a:endParaRPr sz="1000">
              <a:solidFill>
                <a:srgbClr val="808080"/>
              </a:solidFill>
              <a:latin typeface="Arial"/>
              <a:ea typeface="Arial"/>
              <a:cs typeface="Arial"/>
              <a:sym typeface="Arial"/>
            </a:endParaRPr>
          </a:p>
        </p:txBody>
      </p:sp>
      <p:sp>
        <p:nvSpPr>
          <p:cNvPr id="322" name="Google Shape;322;g2aafe84aa2a_1_9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 name="Google Shape;323;g2aafe84aa2a_1_9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24" name="Google Shape;324;g2aafe84aa2a_1_99"/>
          <p:cNvSpPr txBox="1"/>
          <p:nvPr/>
        </p:nvSpPr>
        <p:spPr>
          <a:xfrm>
            <a:off x="462450" y="104315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a:solidFill>
                  <a:srgbClr val="2E5D5A"/>
                </a:solidFill>
              </a:rPr>
              <a:t>2. </a:t>
            </a:r>
            <a:r>
              <a:rPr lang="fr-FR" sz="2250" b="1" i="0" u="none" strike="noStrike" cap="none">
                <a:solidFill>
                  <a:srgbClr val="2E5D5A"/>
                </a:solidFill>
                <a:latin typeface="Arial"/>
                <a:ea typeface="Arial"/>
                <a:cs typeface="Arial"/>
                <a:sym typeface="Arial"/>
              </a:rPr>
              <a:t>Les enquêtes de la statistique publique</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325" name="Google Shape;325;g2aafe84aa2a_1_99"/>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26" name="Google Shape;326;g2aafe84aa2a_1_99"/>
          <p:cNvSpPr txBox="1"/>
          <p:nvPr/>
        </p:nvSpPr>
        <p:spPr>
          <a:xfrm>
            <a:off x="329025" y="1620900"/>
            <a:ext cx="7986900" cy="18081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Pour produire des données sur la population, l'État procède principalement </a:t>
            </a:r>
            <a:r>
              <a:rPr lang="fr-FR" sz="1700" b="1" i="0" u="none" strike="noStrike" cap="none">
                <a:solidFill>
                  <a:schemeClr val="dk1"/>
                </a:solidFill>
                <a:latin typeface="Calibri"/>
                <a:ea typeface="Calibri"/>
                <a:cs typeface="Calibri"/>
                <a:sym typeface="Calibri"/>
              </a:rPr>
              <a:t>par questionnaire</a:t>
            </a:r>
            <a:r>
              <a:rPr lang="fr-FR" sz="1700" b="0" i="0" u="none" strike="noStrike" cap="none">
                <a:solidFill>
                  <a:schemeClr val="dk1"/>
                </a:solidFill>
                <a:latin typeface="Calibri"/>
                <a:ea typeface="Calibri"/>
                <a:cs typeface="Calibri"/>
                <a:sym typeface="Calibri"/>
              </a:rPr>
              <a:t>.</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En France, la production des données est prise en charge par le </a:t>
            </a:r>
            <a:r>
              <a:rPr lang="fr-FR" sz="1700" b="1" i="0" u="none" strike="noStrike" cap="none">
                <a:solidFill>
                  <a:schemeClr val="dk1"/>
                </a:solidFill>
                <a:latin typeface="Calibri"/>
                <a:ea typeface="Calibri"/>
                <a:cs typeface="Calibri"/>
                <a:sym typeface="Calibri"/>
              </a:rPr>
              <a:t>Service Statistique Public</a:t>
            </a:r>
            <a:r>
              <a:rPr lang="fr-FR" sz="1700" b="0" i="0" u="none" strike="noStrike" cap="none">
                <a:solidFill>
                  <a:schemeClr val="dk1"/>
                </a:solidFill>
                <a:latin typeface="Calibri"/>
                <a:ea typeface="Calibri"/>
                <a:cs typeface="Calibri"/>
                <a:sym typeface="Calibri"/>
              </a:rPr>
              <a:t>, composé de l'</a:t>
            </a:r>
            <a:r>
              <a:rPr lang="fr-FR" sz="1700" b="1" i="0" u="none" strike="noStrike" cap="none">
                <a:solidFill>
                  <a:schemeClr val="dk1"/>
                </a:solidFill>
                <a:latin typeface="Calibri"/>
                <a:ea typeface="Calibri"/>
                <a:cs typeface="Calibri"/>
                <a:sym typeface="Calibri"/>
              </a:rPr>
              <a:t>INSEE</a:t>
            </a:r>
            <a:r>
              <a:rPr lang="fr-FR" sz="1700" b="0" i="0" u="none" strike="noStrike" cap="none">
                <a:solidFill>
                  <a:schemeClr val="dk1"/>
                </a:solidFill>
                <a:latin typeface="Calibri"/>
                <a:ea typeface="Calibri"/>
                <a:cs typeface="Calibri"/>
                <a:sym typeface="Calibri"/>
              </a:rPr>
              <a:t> et de 16</a:t>
            </a:r>
            <a:r>
              <a:rPr lang="fr-FR" sz="1700" b="1" i="0" u="none" strike="noStrike" cap="none">
                <a:solidFill>
                  <a:schemeClr val="dk1"/>
                </a:solidFill>
                <a:latin typeface="Calibri"/>
                <a:ea typeface="Calibri"/>
                <a:cs typeface="Calibri"/>
                <a:sym typeface="Calibri"/>
              </a:rPr>
              <a:t> Services Statistiques Ministériels</a:t>
            </a:r>
            <a:r>
              <a:rPr lang="fr-FR" sz="1700" b="0" i="0" u="none" strike="noStrike" cap="none">
                <a:solidFill>
                  <a:schemeClr val="dk1"/>
                </a:solidFill>
                <a:latin typeface="Calibri"/>
                <a:ea typeface="Calibri"/>
                <a:cs typeface="Calibri"/>
                <a:sym typeface="Calibri"/>
              </a:rPr>
              <a:t> (SSM). </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La liste des enquêtes à conduire est définie par un arrêté annuel du ministre de l'Économie.</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Exemples d’enquêtes régulières :</a:t>
            </a:r>
            <a:endParaRPr sz="1700" b="0" i="0" u="none" strike="noStrike" cap="none">
              <a:solidFill>
                <a:schemeClr val="dk1"/>
              </a:solidFill>
              <a:latin typeface="Calibri"/>
              <a:ea typeface="Calibri"/>
              <a:cs typeface="Calibri"/>
              <a:sym typeface="Calibri"/>
            </a:endParaRPr>
          </a:p>
          <a:p>
            <a:pPr marL="964798" marR="0" lvl="0" indent="-338348"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L’enquête Emploi</a:t>
            </a:r>
            <a:endParaRPr sz="1700" b="0" i="0" u="none" strike="noStrike" cap="none">
              <a:solidFill>
                <a:schemeClr val="dk1"/>
              </a:solidFill>
              <a:latin typeface="Calibri"/>
              <a:ea typeface="Calibri"/>
              <a:cs typeface="Calibri"/>
              <a:sym typeface="Calibri"/>
            </a:endParaRPr>
          </a:p>
          <a:p>
            <a:pPr marL="964798" marR="0" lvl="0" indent="-338348"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L’enquête Emploi du temps</a:t>
            </a:r>
            <a:endParaRPr sz="1700" b="0" i="0" u="none" strike="noStrike" cap="none">
              <a:solidFill>
                <a:schemeClr val="dk1"/>
              </a:solidFill>
              <a:latin typeface="Calibri"/>
              <a:ea typeface="Calibri"/>
              <a:cs typeface="Calibri"/>
              <a:sym typeface="Calibri"/>
            </a:endParaRPr>
          </a:p>
          <a:p>
            <a:pPr marL="964798" marR="0" lvl="0" indent="-338348"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L’enquête Budget des Familles</a:t>
            </a:r>
            <a:endParaRPr sz="1700" b="0" i="0" u="none" strike="noStrike" cap="none">
              <a:solidFill>
                <a:schemeClr val="dk1"/>
              </a:solidFill>
              <a:latin typeface="Calibri"/>
              <a:ea typeface="Calibri"/>
              <a:cs typeface="Calibri"/>
              <a:sym typeface="Calibri"/>
            </a:endParaRPr>
          </a:p>
          <a:p>
            <a:pPr marL="964798" marR="0" lvl="0" indent="-338348"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L’enquête Logement</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p:txBody>
      </p:sp>
      <p:sp>
        <p:nvSpPr>
          <p:cNvPr id="327" name="Google Shape;327;g2aafe84aa2a_1_99"/>
          <p:cNvSpPr txBox="1"/>
          <p:nvPr/>
        </p:nvSpPr>
        <p:spPr>
          <a:xfrm>
            <a:off x="7582025" y="1850725"/>
            <a:ext cx="11367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28" name="Google Shape;328;g2aafe84aa2a_1_99"/>
          <p:cNvSpPr/>
          <p:nvPr/>
        </p:nvSpPr>
        <p:spPr>
          <a:xfrm>
            <a:off x="954450" y="5631250"/>
            <a:ext cx="7235100" cy="109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E6142D"/>
                </a:solidFill>
                <a:latin typeface="Calibri"/>
                <a:ea typeface="Calibri"/>
                <a:cs typeface="Calibri"/>
                <a:sym typeface="Calibri"/>
              </a:rPr>
              <a:t>Les enquêtes de la statistique publique ne recoupent pas toujours les questionnements et les préoccupations scientifiques des chercheur.es</a:t>
            </a:r>
            <a:endParaRPr sz="1800" b="1" i="0" u="none" strike="noStrike" cap="none">
              <a:solidFill>
                <a:srgbClr val="E6142D"/>
              </a:solidFill>
              <a:latin typeface="Calibri"/>
              <a:ea typeface="Calibri"/>
              <a:cs typeface="Calibri"/>
              <a:sym typeface="Calibri"/>
            </a:endParaRPr>
          </a:p>
        </p:txBody>
      </p:sp>
      <p:sp>
        <p:nvSpPr>
          <p:cNvPr id="329" name="Google Shape;329;g2aafe84aa2a_1_99"/>
          <p:cNvSpPr/>
          <p:nvPr/>
        </p:nvSpPr>
        <p:spPr>
          <a:xfrm>
            <a:off x="5196225" y="4032200"/>
            <a:ext cx="2277600" cy="12123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000000"/>
                </a:solidFill>
                <a:latin typeface="Calibri"/>
                <a:ea typeface="Calibri"/>
                <a:cs typeface="Calibri"/>
                <a:sym typeface="Calibri"/>
              </a:rPr>
              <a:t>Enquête continue:</a:t>
            </a:r>
            <a:endParaRPr sz="14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Calibri"/>
                <a:ea typeface="Calibri"/>
                <a:cs typeface="Calibri"/>
                <a:sym typeface="Calibri"/>
              </a:rPr>
              <a:t>Le recensement </a:t>
            </a:r>
            <a:endParaRPr sz="1400" b="0" i="0" u="none" strike="noStrike" cap="none">
              <a:solidFill>
                <a:srgbClr val="000000"/>
              </a:solidFill>
              <a:latin typeface="Calibri"/>
              <a:ea typeface="Calibri"/>
              <a:cs typeface="Calibri"/>
              <a:sym typeface="Calibri"/>
            </a:endParaRPr>
          </a:p>
        </p:txBody>
      </p:sp>
      <p:sp>
        <p:nvSpPr>
          <p:cNvPr id="330" name="Google Shape;330;g2aafe84aa2a_1_99"/>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(3/11)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2aafe84aa2a_1_40"/>
          <p:cNvSpPr txBox="1"/>
          <p:nvPr/>
        </p:nvSpPr>
        <p:spPr>
          <a:xfrm>
            <a:off x="462450" y="104315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a:solidFill>
                  <a:srgbClr val="2E5D5A"/>
                </a:solidFill>
              </a:rPr>
              <a:t>3.   </a:t>
            </a:r>
            <a:r>
              <a:rPr lang="fr-FR" sz="2250" b="1" i="0" u="none" strike="noStrike" cap="none">
                <a:solidFill>
                  <a:srgbClr val="2E5D5A"/>
                </a:solidFill>
                <a:latin typeface="Arial"/>
                <a:ea typeface="Arial"/>
                <a:cs typeface="Arial"/>
                <a:sym typeface="Arial"/>
              </a:rPr>
              <a:t>Les “grandes enquêtes” quantitatives</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336" name="Google Shape;336;g2aafe84aa2a_1_4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17</a:t>
            </a:fld>
            <a:endParaRPr sz="1000">
              <a:solidFill>
                <a:srgbClr val="808080"/>
              </a:solidFill>
              <a:latin typeface="Arial"/>
              <a:ea typeface="Arial"/>
              <a:cs typeface="Arial"/>
              <a:sym typeface="Arial"/>
            </a:endParaRPr>
          </a:p>
        </p:txBody>
      </p:sp>
      <p:sp>
        <p:nvSpPr>
          <p:cNvPr id="337" name="Google Shape;337;g2aafe84aa2a_1_4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g2aafe84aa2a_1_4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39" name="Google Shape;339;g2aafe84aa2a_1_40"/>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40" name="Google Shape;340;g2aafe84aa2a_1_40"/>
          <p:cNvSpPr txBox="1"/>
          <p:nvPr/>
        </p:nvSpPr>
        <p:spPr>
          <a:xfrm>
            <a:off x="342900" y="1565425"/>
            <a:ext cx="8537100" cy="64956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Objectif principal :</a:t>
            </a:r>
            <a:r>
              <a:rPr lang="fr-FR" sz="1800" b="1" i="0" u="none" strike="noStrike" cap="none">
                <a:solidFill>
                  <a:srgbClr val="980000"/>
                </a:solidFill>
                <a:latin typeface="Calibri"/>
                <a:ea typeface="Calibri"/>
                <a:cs typeface="Calibri"/>
                <a:sym typeface="Calibri"/>
              </a:rPr>
              <a:t> </a:t>
            </a:r>
            <a:r>
              <a:rPr lang="fr-FR" sz="1800" b="1" i="0" u="none" strike="noStrike" cap="none">
                <a:solidFill>
                  <a:srgbClr val="E6142D"/>
                </a:solidFill>
                <a:latin typeface="Calibri"/>
                <a:ea typeface="Calibri"/>
                <a:cs typeface="Calibri"/>
                <a:sym typeface="Calibri"/>
              </a:rPr>
              <a:t>répondre à une ou plusieurs questions de recherche.</a:t>
            </a:r>
            <a:endParaRPr sz="1800" b="0" i="0" u="none" strike="noStrike" cap="none">
              <a:solidFill>
                <a:srgbClr val="E6142D"/>
              </a:solidFill>
              <a:latin typeface="Calibri"/>
              <a:ea typeface="Calibri"/>
              <a:cs typeface="Calibri"/>
              <a:sym typeface="Calibri"/>
            </a:endParaRPr>
          </a:p>
          <a:p>
            <a:pPr marL="928800" marR="0" lvl="0" indent="-3447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Mesurer l'évolution d’un comportement dans le temps (les formes d'unions conjugales, les pratiques culturelles, les opinions politiques, etc.).</a:t>
            </a:r>
            <a:endParaRPr sz="1800" b="0" i="0" u="none" strike="noStrike" cap="none">
              <a:solidFill>
                <a:srgbClr val="000000"/>
              </a:solidFill>
              <a:latin typeface="Calibri"/>
              <a:ea typeface="Calibri"/>
              <a:cs typeface="Calibri"/>
              <a:sym typeface="Calibri"/>
            </a:endParaRPr>
          </a:p>
          <a:p>
            <a:pPr marL="928800" marR="0" lvl="0" indent="-3447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Apporter des informations sur un phénomène mal connu (les violences faites aux femmes en France, etc.). </a:t>
            </a:r>
            <a:endParaRPr sz="1800" b="0" i="0" u="none" strike="noStrike" cap="none">
              <a:solidFill>
                <a:srgbClr val="000000"/>
              </a:solidFill>
              <a:latin typeface="Calibri"/>
              <a:ea typeface="Calibri"/>
              <a:cs typeface="Calibri"/>
              <a:sym typeface="Calibri"/>
            </a:endParaRPr>
          </a:p>
          <a:p>
            <a:pPr marL="928800" marR="0" lvl="0" indent="-3447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Systématisation et généralisation d'observations qualitatives (devenir difficile des enfants placés, inégalités sociales et raciales etc.).</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Enquêter auprès de grandes populations à partir d'</a:t>
            </a:r>
            <a:r>
              <a:rPr lang="fr-FR" sz="1800" b="1" i="0" u="none" strike="noStrike" cap="none">
                <a:solidFill>
                  <a:srgbClr val="000000"/>
                </a:solidFill>
                <a:latin typeface="Calibri"/>
                <a:ea typeface="Calibri"/>
                <a:cs typeface="Calibri"/>
                <a:sym typeface="Calibri"/>
              </a:rPr>
              <a:t>échantillons représentatifs</a:t>
            </a:r>
            <a:r>
              <a:rPr lang="fr-FR"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Les principaux producteurs de grandes enquêtes (rappel) : </a:t>
            </a:r>
            <a:endParaRPr sz="1800" b="0" i="0" u="none" strike="noStrike" cap="none">
              <a:solidFill>
                <a:srgbClr val="000000"/>
              </a:solidFill>
              <a:latin typeface="Calibri"/>
              <a:ea typeface="Calibri"/>
              <a:cs typeface="Calibri"/>
              <a:sym typeface="Calibri"/>
            </a:endParaRPr>
          </a:p>
          <a:p>
            <a:pPr marL="914400" marR="0" lvl="1" indent="-342900" algn="l" rtl="0">
              <a:lnSpc>
                <a:spcPct val="100000"/>
              </a:lnSpc>
              <a:spcBef>
                <a:spcPts val="0"/>
              </a:spcBef>
              <a:spcAft>
                <a:spcPts val="0"/>
              </a:spcAft>
              <a:buClr>
                <a:srgbClr val="000000"/>
              </a:buClr>
              <a:buSzPts val="1800"/>
              <a:buFont typeface="Calibri"/>
              <a:buChar char="○"/>
            </a:pPr>
            <a:r>
              <a:rPr lang="fr-FR" sz="1800">
                <a:latin typeface="Calibri"/>
                <a:ea typeface="Calibri"/>
                <a:cs typeface="Calibri"/>
                <a:sym typeface="Calibri"/>
              </a:rPr>
              <a:t>En France: </a:t>
            </a:r>
            <a:r>
              <a:rPr lang="fr-FR" sz="1800" b="0" i="0" u="none" strike="noStrike" cap="none">
                <a:solidFill>
                  <a:srgbClr val="000000"/>
                </a:solidFill>
                <a:latin typeface="Calibri"/>
                <a:ea typeface="Calibri"/>
                <a:cs typeface="Calibri"/>
                <a:sym typeface="Calibri"/>
              </a:rPr>
              <a:t>l'Ined, l'Insee, le Cevipof (Sciences Po Paris/CNRS), l'Inserm, le DEPS (ministère de la Culture), etc. </a:t>
            </a:r>
            <a:endParaRPr sz="1800" b="0" i="0" u="none" strike="noStrike" cap="none">
              <a:solidFill>
                <a:srgbClr val="000000"/>
              </a:solidFill>
              <a:latin typeface="Calibri"/>
              <a:ea typeface="Calibri"/>
              <a:cs typeface="Calibri"/>
              <a:sym typeface="Calibri"/>
            </a:endParaRPr>
          </a:p>
          <a:p>
            <a:pPr marL="914400" marR="0" lvl="1" indent="-342900" algn="l" rtl="0">
              <a:lnSpc>
                <a:spcPct val="100000"/>
              </a:lnSpc>
              <a:spcBef>
                <a:spcPts val="0"/>
              </a:spcBef>
              <a:spcAft>
                <a:spcPts val="0"/>
              </a:spcAft>
              <a:buSzPts val="1800"/>
              <a:buFont typeface="Calibri"/>
              <a:buChar char="○"/>
            </a:pPr>
            <a:r>
              <a:rPr lang="fr-FR" sz="1800">
                <a:latin typeface="Calibri"/>
                <a:ea typeface="Calibri"/>
                <a:cs typeface="Calibri"/>
                <a:sym typeface="Calibri"/>
              </a:rPr>
              <a:t>Dans le monde: Eurostat (Europe), OCDE, OMS, ONU (davantage de la centralisation et de l’harmonisation de données nationales)</a:t>
            </a:r>
            <a:endParaRPr sz="1800">
              <a:latin typeface="Calibri"/>
              <a:ea typeface="Calibri"/>
              <a:cs typeface="Calibri"/>
              <a:sym typeface="Calibri"/>
            </a:endParaRPr>
          </a:p>
          <a:p>
            <a:pPr marL="914400" marR="0" lvl="0" indent="0" algn="l" rtl="0">
              <a:lnSpc>
                <a:spcPct val="100000"/>
              </a:lnSpc>
              <a:spcBef>
                <a:spcPts val="0"/>
              </a:spcBef>
              <a:spcAft>
                <a:spcPts val="0"/>
              </a:spcAft>
              <a:buNone/>
            </a:pPr>
            <a:endParaRPr sz="1800">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Les groupes de conception de ces enquêtes sont majoritairement composés de chercheur·euses en sciences sociales.</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p:txBody>
      </p:sp>
      <p:sp>
        <p:nvSpPr>
          <p:cNvPr id="341" name="Google Shape;341;g2aafe84aa2a_1_40"/>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(4/11)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aafe84aa2a_1_117"/>
          <p:cNvSpPr txBox="1"/>
          <p:nvPr/>
        </p:nvSpPr>
        <p:spPr>
          <a:xfrm>
            <a:off x="462450" y="104315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a:solidFill>
                  <a:srgbClr val="2E5D5A"/>
                </a:solidFill>
              </a:rPr>
              <a:t>3. </a:t>
            </a:r>
            <a:r>
              <a:rPr lang="fr-FR" sz="2250" b="1" i="0" u="none" strike="noStrike" cap="none">
                <a:solidFill>
                  <a:srgbClr val="2E5D5A"/>
                </a:solidFill>
                <a:latin typeface="Arial"/>
                <a:ea typeface="Arial"/>
                <a:cs typeface="Arial"/>
                <a:sym typeface="Arial"/>
              </a:rPr>
              <a:t>Les “grandes enquêtes” quantitatives</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347" name="Google Shape;347;g2aafe84aa2a_1_1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18</a:t>
            </a:fld>
            <a:endParaRPr sz="1000">
              <a:solidFill>
                <a:srgbClr val="808080"/>
              </a:solidFill>
              <a:latin typeface="Arial"/>
              <a:ea typeface="Arial"/>
              <a:cs typeface="Arial"/>
              <a:sym typeface="Arial"/>
            </a:endParaRPr>
          </a:p>
        </p:txBody>
      </p:sp>
      <p:sp>
        <p:nvSpPr>
          <p:cNvPr id="348" name="Google Shape;348;g2aafe84aa2a_1_11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g2aafe84aa2a_1_11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50" name="Google Shape;350;g2aafe84aa2a_1_117"/>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51" name="Google Shape;351;g2aafe84aa2a_1_117"/>
          <p:cNvSpPr txBox="1"/>
          <p:nvPr/>
        </p:nvSpPr>
        <p:spPr>
          <a:xfrm>
            <a:off x="342900" y="1482700"/>
            <a:ext cx="8458200" cy="594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Exemples de grandes enquêtes récentes  : </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Teo 2 - Trajectoires et Origines 2 (Ined/Insee) - 2020</a:t>
            </a: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Virage - Violence et rapport de genre (Ined) - 2015 </a:t>
            </a: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Pratiques culturelles des Français, DEPS - 2018</a:t>
            </a: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ENEF - Enquête Électorale Française, CEVIPOF - à chaque échéance électorale </a:t>
            </a:r>
            <a:endParaRPr sz="18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p:txBody>
      </p:sp>
      <p:pic>
        <p:nvPicPr>
          <p:cNvPr id="352" name="Google Shape;352;g2aafe84aa2a_1_117"/>
          <p:cNvPicPr preferRelativeResize="0"/>
          <p:nvPr/>
        </p:nvPicPr>
        <p:blipFill rotWithShape="1">
          <a:blip r:embed="rId3">
            <a:alphaModFix/>
          </a:blip>
          <a:srcRect/>
          <a:stretch/>
        </p:blipFill>
        <p:spPr>
          <a:xfrm>
            <a:off x="5181600" y="2003123"/>
            <a:ext cx="1500319" cy="1057725"/>
          </a:xfrm>
          <a:prstGeom prst="rect">
            <a:avLst/>
          </a:prstGeom>
          <a:noFill/>
          <a:ln>
            <a:noFill/>
          </a:ln>
        </p:spPr>
      </p:pic>
      <p:pic>
        <p:nvPicPr>
          <p:cNvPr id="353" name="Google Shape;353;g2aafe84aa2a_1_117"/>
          <p:cNvPicPr preferRelativeResize="0"/>
          <p:nvPr/>
        </p:nvPicPr>
        <p:blipFill rotWithShape="1">
          <a:blip r:embed="rId4">
            <a:alphaModFix/>
          </a:blip>
          <a:srcRect/>
          <a:stretch/>
        </p:blipFill>
        <p:spPr>
          <a:xfrm>
            <a:off x="5114900" y="3241700"/>
            <a:ext cx="802725" cy="1244525"/>
          </a:xfrm>
          <a:prstGeom prst="rect">
            <a:avLst/>
          </a:prstGeom>
          <a:noFill/>
          <a:ln>
            <a:noFill/>
          </a:ln>
        </p:spPr>
      </p:pic>
      <p:sp>
        <p:nvSpPr>
          <p:cNvPr id="354" name="Google Shape;354;g2aafe84aa2a_1_117"/>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(5/11)</a:t>
            </a:r>
            <a:endParaRPr sz="1400" b="0" i="0" u="none" strike="noStrike" cap="none">
              <a:solidFill>
                <a:srgbClr val="FFFFFF"/>
              </a:solidFill>
              <a:latin typeface="Arial"/>
              <a:ea typeface="Arial"/>
              <a:cs typeface="Arial"/>
              <a:sym typeface="Arial"/>
            </a:endParaRPr>
          </a:p>
        </p:txBody>
      </p:sp>
      <p:pic>
        <p:nvPicPr>
          <p:cNvPr id="355" name="Google Shape;355;g2aafe84aa2a_1_117"/>
          <p:cNvPicPr preferRelativeResize="0"/>
          <p:nvPr/>
        </p:nvPicPr>
        <p:blipFill rotWithShape="1">
          <a:blip r:embed="rId5">
            <a:alphaModFix/>
          </a:blip>
          <a:srcRect/>
          <a:stretch/>
        </p:blipFill>
        <p:spPr>
          <a:xfrm>
            <a:off x="4710675" y="4667075"/>
            <a:ext cx="802725" cy="1251575"/>
          </a:xfrm>
          <a:prstGeom prst="rect">
            <a:avLst/>
          </a:prstGeom>
          <a:noFill/>
          <a:ln>
            <a:noFill/>
          </a:ln>
        </p:spPr>
      </p:pic>
      <p:pic>
        <p:nvPicPr>
          <p:cNvPr id="356" name="Google Shape;356;g2aafe84aa2a_1_117"/>
          <p:cNvPicPr preferRelativeResize="0"/>
          <p:nvPr/>
        </p:nvPicPr>
        <p:blipFill rotWithShape="1">
          <a:blip r:embed="rId6">
            <a:alphaModFix/>
          </a:blip>
          <a:srcRect/>
          <a:stretch/>
        </p:blipFill>
        <p:spPr>
          <a:xfrm>
            <a:off x="7379575" y="5842450"/>
            <a:ext cx="1500325" cy="9225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2aafe84aa2a_1_6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19</a:t>
            </a:fld>
            <a:endParaRPr sz="1000">
              <a:solidFill>
                <a:srgbClr val="808080"/>
              </a:solidFill>
              <a:latin typeface="Arial"/>
              <a:ea typeface="Arial"/>
              <a:cs typeface="Arial"/>
              <a:sym typeface="Arial"/>
            </a:endParaRPr>
          </a:p>
        </p:txBody>
      </p:sp>
      <p:sp>
        <p:nvSpPr>
          <p:cNvPr id="362" name="Google Shape;362;g2aafe84aa2a_1_6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3" name="Google Shape;363;g2aafe84aa2a_1_6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64" name="Google Shape;364;g2aafe84aa2a_1_62"/>
          <p:cNvSpPr txBox="1"/>
          <p:nvPr/>
        </p:nvSpPr>
        <p:spPr>
          <a:xfrm>
            <a:off x="462450" y="7383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a:solidFill>
                  <a:srgbClr val="2E5D5A"/>
                </a:solidFill>
              </a:rPr>
              <a:t>4. </a:t>
            </a:r>
            <a:r>
              <a:rPr lang="fr-FR" sz="2250" b="1" i="0" u="none" strike="noStrike" cap="none">
                <a:solidFill>
                  <a:srgbClr val="2E5D5A"/>
                </a:solidFill>
                <a:latin typeface="Arial"/>
                <a:ea typeface="Arial"/>
                <a:cs typeface="Arial"/>
                <a:sym typeface="Arial"/>
              </a:rPr>
              <a:t>Mener sa propre enquête</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365" name="Google Shape;365;g2aafe84aa2a_1_62"/>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66" name="Google Shape;366;g2aafe84aa2a_1_62"/>
          <p:cNvSpPr txBox="1"/>
          <p:nvPr/>
        </p:nvSpPr>
        <p:spPr>
          <a:xfrm>
            <a:off x="462450" y="1295650"/>
            <a:ext cx="8528700" cy="48321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enquêtes mentionnées précédemment ont l'inconvénient d'être </a:t>
            </a:r>
            <a:r>
              <a:rPr lang="fr-FR" sz="1700" b="1" i="0" u="none" strike="noStrike" cap="none">
                <a:solidFill>
                  <a:schemeClr val="dk1"/>
                </a:solidFill>
                <a:latin typeface="Calibri"/>
                <a:ea typeface="Calibri"/>
                <a:cs typeface="Calibri"/>
                <a:sym typeface="Calibri"/>
              </a:rPr>
              <a:t>très coûteuses</a:t>
            </a:r>
            <a:r>
              <a:rPr lang="fr-FR" sz="1700" b="0" i="0" u="none" strike="noStrike" cap="none">
                <a:solidFill>
                  <a:schemeClr val="dk1"/>
                </a:solidFill>
                <a:latin typeface="Calibri"/>
                <a:ea typeface="Calibri"/>
                <a:cs typeface="Calibri"/>
                <a:sym typeface="Calibri"/>
              </a:rPr>
              <a:t>. De plus, elles ne recouvrent pas toutes les thématiques de recherche possibles. </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Dans le cadre d'un projet de recherche individuel·le ou réalisé en petit collectif, il est possible de conduire </a:t>
            </a:r>
            <a:r>
              <a:rPr lang="fr-FR" sz="1700" b="1" i="0" u="none" strike="noStrike" cap="none">
                <a:solidFill>
                  <a:schemeClr val="dk1"/>
                </a:solidFill>
                <a:latin typeface="Calibri"/>
                <a:ea typeface="Calibri"/>
                <a:cs typeface="Calibri"/>
                <a:sym typeface="Calibri"/>
              </a:rPr>
              <a:t>soi-même</a:t>
            </a:r>
            <a:r>
              <a:rPr lang="fr-FR" sz="1700" b="0" i="0" u="none" strike="noStrike" cap="none">
                <a:solidFill>
                  <a:schemeClr val="dk1"/>
                </a:solidFill>
                <a:latin typeface="Calibri"/>
                <a:ea typeface="Calibri"/>
                <a:cs typeface="Calibri"/>
                <a:sym typeface="Calibri"/>
              </a:rPr>
              <a:t> une enquête par questionnaire (notamment lorsqu'on travaille sur de petites populations auprès desquelles il est relativement facile de faire passer un questionnaire). </a:t>
            </a:r>
            <a:endParaRPr sz="17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La plupart du temps, les données produites ne sont pas représentatives de la population générale. Cependant, elles permettent notamment :</a:t>
            </a:r>
            <a:endParaRPr sz="1700" b="0" i="0" u="none" strike="noStrike" cap="none">
              <a:solidFill>
                <a:schemeClr val="dk1"/>
              </a:solidFill>
              <a:latin typeface="Calibri"/>
              <a:ea typeface="Calibri"/>
              <a:cs typeface="Calibri"/>
              <a:sym typeface="Calibri"/>
            </a:endParaRPr>
          </a:p>
          <a:p>
            <a:pPr marL="892799" marR="0" lvl="0" indent="-338348"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De </a:t>
            </a:r>
            <a:r>
              <a:rPr lang="fr-FR" sz="1700" b="1" i="0" u="none" strike="noStrike" cap="none">
                <a:solidFill>
                  <a:schemeClr val="dk1"/>
                </a:solidFill>
                <a:latin typeface="Calibri"/>
                <a:ea typeface="Calibri"/>
                <a:cs typeface="Calibri"/>
                <a:sym typeface="Calibri"/>
              </a:rPr>
              <a:t>saisir les caractéristiques de populations encore peu connues</a:t>
            </a:r>
            <a:r>
              <a:rPr lang="fr-FR" sz="1700" b="0" i="0" u="none" strike="noStrike" cap="none">
                <a:solidFill>
                  <a:schemeClr val="dk1"/>
                </a:solidFill>
                <a:latin typeface="Calibri"/>
                <a:ea typeface="Calibri"/>
                <a:cs typeface="Calibri"/>
                <a:sym typeface="Calibri"/>
              </a:rPr>
              <a:t> (les personnes fréquentant tel lieu, amatrices d'une nouvelle pratique, etc.).</a:t>
            </a:r>
            <a:endParaRPr sz="1700" b="0" i="0" u="none" strike="noStrike" cap="none">
              <a:solidFill>
                <a:schemeClr val="dk1"/>
              </a:solidFill>
              <a:latin typeface="Calibri"/>
              <a:ea typeface="Calibri"/>
              <a:cs typeface="Calibri"/>
              <a:sym typeface="Calibri"/>
            </a:endParaRPr>
          </a:p>
          <a:p>
            <a:pPr marL="892799" marR="0" lvl="0" indent="-338348"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D'obtenir des </a:t>
            </a:r>
            <a:r>
              <a:rPr lang="fr-FR" sz="1700" b="1" i="0" u="none" strike="noStrike" cap="none">
                <a:solidFill>
                  <a:schemeClr val="dk1"/>
                </a:solidFill>
                <a:latin typeface="Calibri"/>
                <a:ea typeface="Calibri"/>
                <a:cs typeface="Calibri"/>
                <a:sym typeface="Calibri"/>
              </a:rPr>
              <a:t>données de cadrage</a:t>
            </a:r>
            <a:r>
              <a:rPr lang="fr-FR" sz="1700" b="0" i="0" u="none" strike="noStrike" cap="none">
                <a:solidFill>
                  <a:schemeClr val="dk1"/>
                </a:solidFill>
                <a:latin typeface="Calibri"/>
                <a:ea typeface="Calibri"/>
                <a:cs typeface="Calibri"/>
                <a:sym typeface="Calibri"/>
              </a:rPr>
              <a:t> sur les personnes ayant accepté de réaliser un entretien dans le cadre d'une enquête qualitative.</a:t>
            </a:r>
            <a:endParaRPr sz="1700" b="0" i="0" u="none" strike="noStrike" cap="none">
              <a:solidFill>
                <a:schemeClr val="dk1"/>
              </a:solidFill>
              <a:latin typeface="Calibri"/>
              <a:ea typeface="Calibri"/>
              <a:cs typeface="Calibri"/>
              <a:sym typeface="Calibri"/>
            </a:endParaRPr>
          </a:p>
          <a:p>
            <a:pPr marL="892798" marR="0" lvl="0" indent="-338347"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De repérer des </a:t>
            </a:r>
            <a:r>
              <a:rPr lang="fr-FR" sz="1700" b="1" i="0" u="none" strike="noStrike" cap="none">
                <a:solidFill>
                  <a:schemeClr val="dk1"/>
                </a:solidFill>
                <a:latin typeface="Calibri"/>
                <a:ea typeface="Calibri"/>
                <a:cs typeface="Calibri"/>
                <a:sym typeface="Calibri"/>
              </a:rPr>
              <a:t>dynamiques internes</a:t>
            </a:r>
            <a:r>
              <a:rPr lang="fr-FR" sz="1700" b="0" i="0" u="none" strike="noStrike" cap="none">
                <a:solidFill>
                  <a:schemeClr val="dk1"/>
                </a:solidFill>
                <a:latin typeface="Calibri"/>
                <a:ea typeface="Calibri"/>
                <a:cs typeface="Calibri"/>
                <a:sym typeface="Calibri"/>
              </a:rPr>
              <a:t> à l'échantillon de personnes interrogées.</a:t>
            </a: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45720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Exemple: étudier les adhérents de la France Insoumise, Julio Ricardo Davalos </a:t>
            </a:r>
            <a:endParaRPr sz="17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r>
              <a:rPr lang="fr-FR" sz="1700" i="1">
                <a:solidFill>
                  <a:schemeClr val="dk1"/>
                </a:solidFill>
                <a:latin typeface="Calibri"/>
                <a:ea typeface="Calibri"/>
                <a:cs typeface="Calibri"/>
                <a:sym typeface="Calibri"/>
              </a:rPr>
              <a:t>Le choix de l’insoumission?</a:t>
            </a:r>
            <a:r>
              <a:rPr lang="fr-FR" sz="1700">
                <a:solidFill>
                  <a:schemeClr val="dk1"/>
                </a:solidFill>
                <a:latin typeface="Calibri"/>
                <a:ea typeface="Calibri"/>
                <a:cs typeface="Calibri"/>
                <a:sym typeface="Calibri"/>
              </a:rPr>
              <a:t> (2021), prix du mémoire de master 2020-21</a:t>
            </a:r>
            <a:endParaRPr sz="1700">
              <a:solidFill>
                <a:schemeClr val="dk1"/>
              </a:solidFill>
              <a:latin typeface="Calibri"/>
              <a:ea typeface="Calibri"/>
              <a:cs typeface="Calibri"/>
              <a:sym typeface="Calibri"/>
            </a:endParaRPr>
          </a:p>
          <a:p>
            <a:pPr marL="0" marR="0" lvl="0" indent="0" algn="l" rtl="0">
              <a:lnSpc>
                <a:spcPct val="100000"/>
              </a:lnSpc>
              <a:spcBef>
                <a:spcPts val="150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p:txBody>
      </p:sp>
      <p:sp>
        <p:nvSpPr>
          <p:cNvPr id="367" name="Google Shape;367;g2aafe84aa2a_1_62"/>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(6/11)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3273c2fc512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a:t>
            </a:fld>
            <a:endParaRPr sz="1000">
              <a:solidFill>
                <a:srgbClr val="808080"/>
              </a:solidFill>
              <a:latin typeface="Arial"/>
              <a:ea typeface="Arial"/>
              <a:cs typeface="Arial"/>
              <a:sym typeface="Arial"/>
            </a:endParaRPr>
          </a:p>
        </p:txBody>
      </p:sp>
      <p:sp>
        <p:nvSpPr>
          <p:cNvPr id="187" name="Google Shape;187;g3273c2fc512_0_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 name="Google Shape;188;g3273c2fc512_0_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89" name="Google Shape;189;g3273c2fc512_0_0"/>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190" name="Google Shape;190;g3273c2fc512_0_0"/>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aafe84aa2a_1_12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20</a:t>
            </a:fld>
            <a:endParaRPr sz="1000">
              <a:solidFill>
                <a:srgbClr val="808080"/>
              </a:solidFill>
              <a:latin typeface="Arial"/>
              <a:ea typeface="Arial"/>
              <a:cs typeface="Arial"/>
              <a:sym typeface="Arial"/>
            </a:endParaRPr>
          </a:p>
        </p:txBody>
      </p:sp>
      <p:sp>
        <p:nvSpPr>
          <p:cNvPr id="373" name="Google Shape;373;g2aafe84aa2a_1_12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4" name="Google Shape;374;g2aafe84aa2a_1_12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75" name="Google Shape;375;g2aafe84aa2a_1_126"/>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76" name="Google Shape;376;g2aafe84aa2a_1_126"/>
          <p:cNvSpPr txBox="1"/>
          <p:nvPr/>
        </p:nvSpPr>
        <p:spPr>
          <a:xfrm>
            <a:off x="462450" y="1409650"/>
            <a:ext cx="8528700" cy="483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chemeClr val="dk1"/>
                </a:solidFill>
                <a:latin typeface="Calibri"/>
                <a:ea typeface="Calibri"/>
                <a:cs typeface="Calibri"/>
                <a:sym typeface="Calibri"/>
              </a:rPr>
              <a:t>Exemple : Camille Masclet, « À bas le couple ? Les parcours affectifs des féministes des années 1970  », </a:t>
            </a:r>
            <a:r>
              <a:rPr lang="fr-FR" sz="1800" b="0" i="1" u="none" strike="noStrike" cap="none">
                <a:solidFill>
                  <a:schemeClr val="dk1"/>
                </a:solidFill>
                <a:latin typeface="Calibri"/>
                <a:ea typeface="Calibri"/>
                <a:cs typeface="Calibri"/>
                <a:sym typeface="Calibri"/>
              </a:rPr>
              <a:t>Sociologie</a:t>
            </a:r>
            <a:r>
              <a:rPr lang="fr-FR" sz="1800" b="0" i="0" u="none" strike="noStrike" cap="none">
                <a:solidFill>
                  <a:schemeClr val="dk1"/>
                </a:solidFill>
                <a:latin typeface="Calibri"/>
                <a:ea typeface="Calibri"/>
                <a:cs typeface="Calibri"/>
                <a:sym typeface="Calibri"/>
              </a:rPr>
              <a:t>, N° 1, vol. 13, 2022</a:t>
            </a:r>
            <a:endParaRPr sz="1800" b="0" i="0" u="none" strike="noStrike" cap="none">
              <a:solidFill>
                <a:schemeClr val="dk1"/>
              </a:solidFill>
              <a:latin typeface="Calibri"/>
              <a:ea typeface="Calibri"/>
              <a:cs typeface="Calibri"/>
              <a:sym typeface="Calibri"/>
            </a:endParaRPr>
          </a:p>
        </p:txBody>
      </p:sp>
      <p:sp>
        <p:nvSpPr>
          <p:cNvPr id="377" name="Google Shape;377;g2aafe84aa2a_1_126"/>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(7/11)</a:t>
            </a:r>
            <a:endParaRPr sz="1400" b="0" i="0" u="none" strike="noStrike" cap="none">
              <a:solidFill>
                <a:srgbClr val="FFFFFF"/>
              </a:solidFill>
              <a:latin typeface="Arial"/>
              <a:ea typeface="Arial"/>
              <a:cs typeface="Arial"/>
              <a:sym typeface="Arial"/>
            </a:endParaRPr>
          </a:p>
        </p:txBody>
      </p:sp>
      <p:pic>
        <p:nvPicPr>
          <p:cNvPr id="378" name="Google Shape;378;g2aafe84aa2a_1_126"/>
          <p:cNvPicPr preferRelativeResize="0"/>
          <p:nvPr/>
        </p:nvPicPr>
        <p:blipFill rotWithShape="1">
          <a:blip r:embed="rId3">
            <a:alphaModFix/>
          </a:blip>
          <a:srcRect/>
          <a:stretch/>
        </p:blipFill>
        <p:spPr>
          <a:xfrm>
            <a:off x="691675" y="2150500"/>
            <a:ext cx="7302342" cy="4576550"/>
          </a:xfrm>
          <a:prstGeom prst="rect">
            <a:avLst/>
          </a:prstGeom>
          <a:noFill/>
          <a:ln>
            <a:noFill/>
          </a:ln>
        </p:spPr>
      </p:pic>
      <p:sp>
        <p:nvSpPr>
          <p:cNvPr id="379" name="Google Shape;379;g2aafe84aa2a_1_12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a:solidFill>
                  <a:srgbClr val="2E5D5A"/>
                </a:solidFill>
              </a:rPr>
              <a:t>4.  </a:t>
            </a:r>
            <a:r>
              <a:rPr lang="fr-FR" sz="2250" b="1" i="0" u="none" strike="noStrike" cap="none">
                <a:solidFill>
                  <a:srgbClr val="2E5D5A"/>
                </a:solidFill>
                <a:latin typeface="Arial"/>
                <a:ea typeface="Arial"/>
                <a:cs typeface="Arial"/>
                <a:sym typeface="Arial"/>
              </a:rPr>
              <a:t>Mener sa propre enquête</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3273c2fc512_0_202"/>
          <p:cNvSpPr txBox="1">
            <a:spLocks noGrp="1"/>
          </p:cNvSpPr>
          <p:nvPr>
            <p:ph type="sldNum" idx="12"/>
          </p:nvPr>
        </p:nvSpPr>
        <p:spPr>
          <a:xfrm>
            <a:off x="6553200" y="62039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21</a:t>
            </a:fld>
            <a:endParaRPr sz="1000">
              <a:solidFill>
                <a:srgbClr val="808080"/>
              </a:solidFill>
              <a:latin typeface="Arial"/>
              <a:ea typeface="Arial"/>
              <a:cs typeface="Arial"/>
              <a:sym typeface="Arial"/>
            </a:endParaRPr>
          </a:p>
        </p:txBody>
      </p:sp>
      <p:sp>
        <p:nvSpPr>
          <p:cNvPr id="385" name="Google Shape;385;g3273c2fc512_0_20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6" name="Google Shape;386;g3273c2fc512_0_20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87" name="Google Shape;387;g3273c2fc512_0_202"/>
          <p:cNvSpPr txBox="1"/>
          <p:nvPr/>
        </p:nvSpPr>
        <p:spPr>
          <a:xfrm>
            <a:off x="462450" y="1043150"/>
            <a:ext cx="85626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rPr>
              <a:t>5. </a:t>
            </a:r>
            <a:r>
              <a:rPr lang="fr-FR" sz="2250" b="1" i="0" u="none" strike="noStrike" cap="none">
                <a:solidFill>
                  <a:srgbClr val="2E5D5A"/>
                </a:solidFill>
                <a:latin typeface="Arial"/>
                <a:ea typeface="Arial"/>
                <a:cs typeface="Arial"/>
                <a:sym typeface="Arial"/>
              </a:rPr>
              <a:t>Quid des sondages d’opinion présentés dans les médias ?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p:txBody>
      </p:sp>
      <p:sp>
        <p:nvSpPr>
          <p:cNvPr id="388" name="Google Shape;388;g3273c2fc512_0_202"/>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89" name="Google Shape;389;g3273c2fc512_0_202"/>
          <p:cNvSpPr txBox="1"/>
          <p:nvPr/>
        </p:nvSpPr>
        <p:spPr>
          <a:xfrm>
            <a:off x="462450" y="1741250"/>
            <a:ext cx="8219100" cy="384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49250" algn="just" rtl="0">
              <a:lnSpc>
                <a:spcPct val="100000"/>
              </a:lnSpc>
              <a:spcBef>
                <a:spcPts val="0"/>
              </a:spcBef>
              <a:spcAft>
                <a:spcPts val="0"/>
              </a:spcAft>
              <a:buClr>
                <a:schemeClr val="dk1"/>
              </a:buClr>
              <a:buSzPts val="1900"/>
              <a:buFont typeface="Calibri"/>
              <a:buChar char="●"/>
            </a:pPr>
            <a:r>
              <a:rPr lang="fr-FR" sz="1900" b="1">
                <a:solidFill>
                  <a:schemeClr val="dk1"/>
                </a:solidFill>
                <a:latin typeface="Calibri"/>
                <a:ea typeface="Calibri"/>
                <a:cs typeface="Calibri"/>
                <a:sym typeface="Calibri"/>
              </a:rPr>
              <a:t>Les frontières entre les sondages d'opinion, les études marketing et les enquêtes quantitatives en sociologie ne sont pas rigides.</a:t>
            </a:r>
            <a:endParaRPr sz="1900" b="1">
              <a:solidFill>
                <a:schemeClr val="dk1"/>
              </a:solidFill>
              <a:latin typeface="Calibri"/>
              <a:ea typeface="Calibri"/>
              <a:cs typeface="Calibri"/>
              <a:sym typeface="Calibri"/>
            </a:endParaRPr>
          </a:p>
          <a:p>
            <a:pPr marL="914400" marR="0" lvl="1" indent="-349250" algn="l" rtl="0">
              <a:lnSpc>
                <a:spcPct val="100000"/>
              </a:lnSpc>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Les</a:t>
            </a:r>
            <a:r>
              <a:rPr lang="fr-FR" sz="1900" b="0" i="0" u="none" strike="noStrike" cap="none">
                <a:solidFill>
                  <a:schemeClr val="dk1"/>
                </a:solidFill>
                <a:latin typeface="Calibri"/>
                <a:ea typeface="Calibri"/>
                <a:cs typeface="Calibri"/>
                <a:sym typeface="Calibri"/>
              </a:rPr>
              <a:t> méthodes sont relativement similaires : questionnaire, échantillonnage.</a:t>
            </a:r>
            <a:endParaRPr sz="1900" b="0" i="0" u="none" strike="noStrike" cap="none">
              <a:solidFill>
                <a:schemeClr val="dk1"/>
              </a:solidFill>
              <a:latin typeface="Calibri"/>
              <a:ea typeface="Calibri"/>
              <a:cs typeface="Calibri"/>
              <a:sym typeface="Calibri"/>
            </a:endParaRPr>
          </a:p>
          <a:p>
            <a:pPr marL="91440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457200" marR="0" lvl="0" indent="-349250" algn="just" rtl="0">
              <a:lnSpc>
                <a:spcPct val="100000"/>
              </a:lnSpc>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Les grands instituts à connaître: </a:t>
            </a:r>
            <a:endParaRPr sz="1900">
              <a:solidFill>
                <a:schemeClr val="dk1"/>
              </a:solidFill>
              <a:latin typeface="Calibri"/>
              <a:ea typeface="Calibri"/>
              <a:cs typeface="Calibri"/>
              <a:sym typeface="Calibri"/>
            </a:endParaRPr>
          </a:p>
          <a:p>
            <a:pPr marL="457200" lvl="0" indent="0" algn="just" rtl="0">
              <a:spcBef>
                <a:spcPts val="0"/>
              </a:spcBef>
              <a:spcAft>
                <a:spcPts val="0"/>
              </a:spcAft>
              <a:buClr>
                <a:schemeClr val="dk1"/>
              </a:buClr>
              <a:buSzPts val="1100"/>
              <a:buFont typeface="Arial"/>
              <a:buNone/>
            </a:pPr>
            <a:r>
              <a:rPr lang="fr-FR" sz="1900">
                <a:solidFill>
                  <a:schemeClr val="dk1"/>
                </a:solidFill>
                <a:latin typeface="Calibri"/>
                <a:ea typeface="Calibri"/>
                <a:cs typeface="Calibri"/>
                <a:sym typeface="Calibri"/>
              </a:rPr>
              <a:t>En France:</a:t>
            </a:r>
            <a:endParaRPr sz="1900">
              <a:solidFill>
                <a:schemeClr val="dk1"/>
              </a:solidFill>
              <a:latin typeface="Calibri"/>
              <a:ea typeface="Calibri"/>
              <a:cs typeface="Calibri"/>
              <a:sym typeface="Calibri"/>
            </a:endParaRPr>
          </a:p>
          <a:p>
            <a:pPr marL="914400" lvl="1" indent="-349250" algn="just" rtl="0">
              <a:spcBef>
                <a:spcPts val="0"/>
              </a:spcBef>
              <a:spcAft>
                <a:spcPts val="0"/>
              </a:spcAft>
              <a:buClr>
                <a:schemeClr val="dk1"/>
              </a:buClr>
              <a:buSzPts val="1900"/>
              <a:buFont typeface="Calibri"/>
              <a:buChar char="○"/>
            </a:pPr>
            <a:r>
              <a:rPr lang="fr-FR" sz="1900" b="1">
                <a:solidFill>
                  <a:schemeClr val="dk1"/>
                </a:solidFill>
                <a:latin typeface="Calibri"/>
                <a:ea typeface="Calibri"/>
                <a:cs typeface="Calibri"/>
                <a:sym typeface="Calibri"/>
              </a:rPr>
              <a:t>IFOP</a:t>
            </a:r>
            <a:r>
              <a:rPr lang="fr-FR" sz="1900">
                <a:solidFill>
                  <a:schemeClr val="dk1"/>
                </a:solidFill>
                <a:latin typeface="Calibri"/>
                <a:ea typeface="Calibri"/>
                <a:cs typeface="Calibri"/>
                <a:sym typeface="Calibri"/>
              </a:rPr>
              <a:t>: Institut Français d’Opinion Politique</a:t>
            </a:r>
            <a:endParaRPr sz="1900">
              <a:solidFill>
                <a:schemeClr val="dk1"/>
              </a:solidFill>
              <a:latin typeface="Calibri"/>
              <a:ea typeface="Calibri"/>
              <a:cs typeface="Calibri"/>
              <a:sym typeface="Calibri"/>
            </a:endParaRPr>
          </a:p>
          <a:p>
            <a:pPr marL="1371600" lvl="2" indent="-349250" algn="just" rtl="0">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Fondé en 1938 en France par Jean Stoetzel, marque le début des sondages politiques en France</a:t>
            </a:r>
            <a:endParaRPr sz="1900">
              <a:solidFill>
                <a:schemeClr val="dk1"/>
              </a:solidFill>
              <a:latin typeface="Calibri"/>
              <a:ea typeface="Calibri"/>
              <a:cs typeface="Calibri"/>
              <a:sym typeface="Calibri"/>
            </a:endParaRPr>
          </a:p>
          <a:p>
            <a:pPr marL="914400" lvl="1" indent="-349250" algn="just" rtl="0">
              <a:spcBef>
                <a:spcPts val="0"/>
              </a:spcBef>
              <a:spcAft>
                <a:spcPts val="0"/>
              </a:spcAft>
              <a:buClr>
                <a:schemeClr val="dk1"/>
              </a:buClr>
              <a:buSzPts val="1900"/>
              <a:buFont typeface="Calibri"/>
              <a:buChar char="○"/>
            </a:pPr>
            <a:r>
              <a:rPr lang="fr-FR" sz="1900" b="1">
                <a:solidFill>
                  <a:schemeClr val="dk1"/>
                </a:solidFill>
                <a:latin typeface="Calibri"/>
                <a:ea typeface="Calibri"/>
                <a:cs typeface="Calibri"/>
                <a:sym typeface="Calibri"/>
              </a:rPr>
              <a:t>CREDOC</a:t>
            </a:r>
            <a:r>
              <a:rPr lang="fr-FR" sz="1900">
                <a:solidFill>
                  <a:schemeClr val="dk1"/>
                </a:solidFill>
                <a:latin typeface="Calibri"/>
                <a:ea typeface="Calibri"/>
                <a:cs typeface="Calibri"/>
                <a:sym typeface="Calibri"/>
              </a:rPr>
              <a:t>: Centre de Recherche pour l'Étude et l'Observation des Conditions de Vie </a:t>
            </a:r>
            <a:endParaRPr sz="1900">
              <a:solidFill>
                <a:schemeClr val="dk1"/>
              </a:solidFill>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fr-FR" sz="1900">
                <a:solidFill>
                  <a:schemeClr val="dk1"/>
                </a:solidFill>
                <a:latin typeface="Calibri"/>
                <a:ea typeface="Calibri"/>
                <a:cs typeface="Calibri"/>
                <a:sym typeface="Calibri"/>
              </a:rPr>
              <a:t>	A l’internationale:</a:t>
            </a:r>
            <a:endParaRPr sz="1900">
              <a:solidFill>
                <a:schemeClr val="dk1"/>
              </a:solidFill>
              <a:latin typeface="Calibri"/>
              <a:ea typeface="Calibri"/>
              <a:cs typeface="Calibri"/>
              <a:sym typeface="Calibri"/>
            </a:endParaRPr>
          </a:p>
          <a:p>
            <a:pPr marL="914400" lvl="1" indent="-349250" algn="just" rtl="0">
              <a:spcBef>
                <a:spcPts val="0"/>
              </a:spcBef>
              <a:spcAft>
                <a:spcPts val="0"/>
              </a:spcAft>
              <a:buClr>
                <a:schemeClr val="dk1"/>
              </a:buClr>
              <a:buSzPts val="1900"/>
              <a:buFont typeface="Calibri"/>
              <a:buChar char="○"/>
            </a:pPr>
            <a:r>
              <a:rPr lang="fr-FR" sz="1900" b="1">
                <a:solidFill>
                  <a:schemeClr val="dk1"/>
                </a:solidFill>
                <a:latin typeface="Calibri"/>
                <a:ea typeface="Calibri"/>
                <a:cs typeface="Calibri"/>
                <a:sym typeface="Calibri"/>
              </a:rPr>
              <a:t>Gallup</a:t>
            </a:r>
            <a:r>
              <a:rPr lang="fr-FR" sz="1900">
                <a:solidFill>
                  <a:schemeClr val="dk1"/>
                </a:solidFill>
                <a:latin typeface="Calibri"/>
                <a:ea typeface="Calibri"/>
                <a:cs typeface="Calibri"/>
                <a:sym typeface="Calibri"/>
              </a:rPr>
              <a:t> aux Etats-Unis: Fondé en 1935 par George Gallup, marque le début des sondages d’opinions politiques.</a:t>
            </a:r>
            <a:endParaRPr sz="19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914400" marR="0" lvl="0" indent="0" algn="just"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lvl="0" indent="0" algn="just" rtl="0">
              <a:spcBef>
                <a:spcPts val="0"/>
              </a:spcBef>
              <a:spcAft>
                <a:spcPts val="0"/>
              </a:spcAft>
              <a:buNone/>
            </a:pPr>
            <a:endParaRPr sz="1700">
              <a:solidFill>
                <a:schemeClr val="dk1"/>
              </a:solidFill>
              <a:latin typeface="Calibri"/>
              <a:ea typeface="Calibri"/>
              <a:cs typeface="Calibri"/>
              <a:sym typeface="Calibri"/>
            </a:endParaRPr>
          </a:p>
          <a:p>
            <a:pPr marL="0" lvl="0" indent="0" algn="just" rtl="0">
              <a:spcBef>
                <a:spcPts val="0"/>
              </a:spcBef>
              <a:spcAft>
                <a:spcPts val="0"/>
              </a:spcAft>
              <a:buNone/>
            </a:pPr>
            <a:endParaRPr sz="1700" b="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323232"/>
              </a:solidFill>
              <a:highlight>
                <a:srgbClr val="FAFAFA"/>
              </a:highlight>
              <a:latin typeface="Calibri"/>
              <a:ea typeface="Calibri"/>
              <a:cs typeface="Calibri"/>
              <a:sym typeface="Calibri"/>
            </a:endParaRPr>
          </a:p>
        </p:txBody>
      </p:sp>
      <p:sp>
        <p:nvSpPr>
          <p:cNvPr id="390" name="Google Shape;390;g3273c2fc512_0_20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(8/11)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2d80ee60163_0_180"/>
          <p:cNvSpPr txBox="1">
            <a:spLocks noGrp="1"/>
          </p:cNvSpPr>
          <p:nvPr>
            <p:ph type="sldNum" idx="12"/>
          </p:nvPr>
        </p:nvSpPr>
        <p:spPr>
          <a:xfrm>
            <a:off x="6553200" y="62039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22</a:t>
            </a:fld>
            <a:endParaRPr sz="1000">
              <a:solidFill>
                <a:srgbClr val="808080"/>
              </a:solidFill>
              <a:latin typeface="Arial"/>
              <a:ea typeface="Arial"/>
              <a:cs typeface="Arial"/>
              <a:sym typeface="Arial"/>
            </a:endParaRPr>
          </a:p>
        </p:txBody>
      </p:sp>
      <p:sp>
        <p:nvSpPr>
          <p:cNvPr id="396" name="Google Shape;396;g2d80ee60163_0_18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g2d80ee60163_0_18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98" name="Google Shape;398;g2d80ee60163_0_180"/>
          <p:cNvSpPr txBox="1"/>
          <p:nvPr/>
        </p:nvSpPr>
        <p:spPr>
          <a:xfrm>
            <a:off x="462450" y="1043150"/>
            <a:ext cx="84795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rPr>
              <a:t>5. </a:t>
            </a:r>
            <a:r>
              <a:rPr lang="fr-FR" sz="2250" b="1" i="0" u="none" strike="noStrike" cap="none">
                <a:solidFill>
                  <a:srgbClr val="2E5D5A"/>
                </a:solidFill>
                <a:latin typeface="Arial"/>
                <a:ea typeface="Arial"/>
                <a:cs typeface="Arial"/>
                <a:sym typeface="Arial"/>
              </a:rPr>
              <a:t>Quid des sondages d’opinion présentés dans les médias ?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p:txBody>
      </p:sp>
      <p:sp>
        <p:nvSpPr>
          <p:cNvPr id="399" name="Google Shape;399;g2d80ee60163_0_180"/>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00" name="Google Shape;400;g2d80ee60163_0_180"/>
          <p:cNvSpPr txBox="1"/>
          <p:nvPr/>
        </p:nvSpPr>
        <p:spPr>
          <a:xfrm>
            <a:off x="462450" y="1594875"/>
            <a:ext cx="7990500" cy="409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36550" algn="just"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Mais les moyens et les enjeux sont souvent différents:</a:t>
            </a:r>
            <a:endParaRPr sz="1700">
              <a:solidFill>
                <a:schemeClr val="dk1"/>
              </a:solidFill>
              <a:latin typeface="Calibri"/>
              <a:ea typeface="Calibri"/>
              <a:cs typeface="Calibri"/>
              <a:sym typeface="Calibri"/>
            </a:endParaRPr>
          </a:p>
          <a:p>
            <a:pPr marL="914400" lvl="1" indent="-336550" algn="just"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La production des sondages politiques est </a:t>
            </a:r>
            <a:r>
              <a:rPr lang="fr-FR" sz="1700" b="1">
                <a:solidFill>
                  <a:schemeClr val="dk1"/>
                </a:solidFill>
                <a:latin typeface="Calibri"/>
                <a:ea typeface="Calibri"/>
                <a:cs typeface="Calibri"/>
                <a:sym typeface="Calibri"/>
              </a:rPr>
              <a:t>très fortement dépendante des préoccupations et des intérêts qui dominent le champ médiatique et politique.</a:t>
            </a:r>
            <a:endParaRPr sz="1700" b="1">
              <a:solidFill>
                <a:schemeClr val="dk1"/>
              </a:solidFill>
              <a:latin typeface="Calibri"/>
              <a:ea typeface="Calibri"/>
              <a:cs typeface="Calibri"/>
              <a:sym typeface="Calibri"/>
            </a:endParaRPr>
          </a:p>
          <a:p>
            <a:pPr marL="914400" lvl="1" indent="-336550" algn="just"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Des </a:t>
            </a:r>
            <a:r>
              <a:rPr lang="fr-FR" sz="1700" b="1">
                <a:solidFill>
                  <a:schemeClr val="dk1"/>
                </a:solidFill>
                <a:latin typeface="Calibri"/>
                <a:ea typeface="Calibri"/>
                <a:cs typeface="Calibri"/>
                <a:sym typeface="Calibri"/>
              </a:rPr>
              <a:t>temporalités plus courtes</a:t>
            </a:r>
            <a:r>
              <a:rPr lang="fr-FR" sz="1700">
                <a:solidFill>
                  <a:schemeClr val="dk1"/>
                </a:solidFill>
                <a:latin typeface="Calibri"/>
                <a:ea typeface="Calibri"/>
                <a:cs typeface="Calibri"/>
                <a:sym typeface="Calibri"/>
              </a:rPr>
              <a:t> et ne disposent pas des moyens gouvernementaux pour accéder à des bases de sondage nationales (voir partie II) </a:t>
            </a:r>
            <a:endParaRPr sz="1700">
              <a:solidFill>
                <a:schemeClr val="dk1"/>
              </a:solidFill>
              <a:latin typeface="Calibri"/>
              <a:ea typeface="Calibri"/>
              <a:cs typeface="Calibri"/>
              <a:sym typeface="Calibri"/>
            </a:endParaRPr>
          </a:p>
          <a:p>
            <a:pPr marL="914400" lvl="0" indent="0" algn="just" rtl="0">
              <a:spcBef>
                <a:spcPts val="0"/>
              </a:spcBef>
              <a:spcAft>
                <a:spcPts val="0"/>
              </a:spcAft>
              <a:buNone/>
            </a:pPr>
            <a:endParaRPr sz="1800">
              <a:solidFill>
                <a:schemeClr val="dk1"/>
              </a:solidFill>
              <a:latin typeface="Calibri"/>
              <a:ea typeface="Calibri"/>
              <a:cs typeface="Calibri"/>
              <a:sym typeface="Calibri"/>
            </a:endParaRPr>
          </a:p>
          <a:p>
            <a:pPr marL="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914400" marR="0" lvl="0" indent="0" algn="just"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lvl="0" indent="0" algn="just" rtl="0">
              <a:spcBef>
                <a:spcPts val="0"/>
              </a:spcBef>
              <a:spcAft>
                <a:spcPts val="0"/>
              </a:spcAft>
              <a:buNone/>
            </a:pPr>
            <a:endParaRPr sz="1700">
              <a:solidFill>
                <a:schemeClr val="dk1"/>
              </a:solidFill>
              <a:latin typeface="Calibri"/>
              <a:ea typeface="Calibri"/>
              <a:cs typeface="Calibri"/>
              <a:sym typeface="Calibri"/>
            </a:endParaRPr>
          </a:p>
          <a:p>
            <a:pPr marL="0" lvl="0" indent="0" algn="just" rtl="0">
              <a:spcBef>
                <a:spcPts val="0"/>
              </a:spcBef>
              <a:spcAft>
                <a:spcPts val="0"/>
              </a:spcAft>
              <a:buNone/>
            </a:pPr>
            <a:endParaRPr sz="1700" b="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323232"/>
              </a:solidFill>
              <a:highlight>
                <a:srgbClr val="FAFAFA"/>
              </a:highlight>
              <a:latin typeface="Calibri"/>
              <a:ea typeface="Calibri"/>
              <a:cs typeface="Calibri"/>
              <a:sym typeface="Calibri"/>
            </a:endParaRPr>
          </a:p>
        </p:txBody>
      </p:sp>
      <p:sp>
        <p:nvSpPr>
          <p:cNvPr id="401" name="Google Shape;401;g2d80ee60163_0_18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(8/11)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3273c2fc512_0_233"/>
          <p:cNvSpPr txBox="1">
            <a:spLocks noGrp="1"/>
          </p:cNvSpPr>
          <p:nvPr>
            <p:ph type="sldNum" idx="12"/>
          </p:nvPr>
        </p:nvSpPr>
        <p:spPr>
          <a:xfrm>
            <a:off x="6553200" y="62039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23</a:t>
            </a:fld>
            <a:endParaRPr sz="1000">
              <a:solidFill>
                <a:srgbClr val="808080"/>
              </a:solidFill>
              <a:latin typeface="Arial"/>
              <a:ea typeface="Arial"/>
              <a:cs typeface="Arial"/>
              <a:sym typeface="Arial"/>
            </a:endParaRPr>
          </a:p>
        </p:txBody>
      </p:sp>
      <p:sp>
        <p:nvSpPr>
          <p:cNvPr id="407" name="Google Shape;407;g3273c2fc512_0_23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8" name="Google Shape;408;g3273c2fc512_0_23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09" name="Google Shape;409;g3273c2fc512_0_233"/>
          <p:cNvSpPr txBox="1"/>
          <p:nvPr/>
        </p:nvSpPr>
        <p:spPr>
          <a:xfrm>
            <a:off x="462450" y="1043150"/>
            <a:ext cx="84795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rPr>
              <a:t>5. </a:t>
            </a:r>
            <a:r>
              <a:rPr lang="fr-FR" sz="2250" b="1" i="0" u="none" strike="noStrike" cap="none">
                <a:solidFill>
                  <a:srgbClr val="2E5D5A"/>
                </a:solidFill>
                <a:latin typeface="Arial"/>
                <a:ea typeface="Arial"/>
                <a:cs typeface="Arial"/>
                <a:sym typeface="Arial"/>
              </a:rPr>
              <a:t>Quid des sondages d’opinion présentés dans les médias ?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p:txBody>
      </p:sp>
      <p:sp>
        <p:nvSpPr>
          <p:cNvPr id="410" name="Google Shape;410;g3273c2fc512_0_233"/>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11" name="Google Shape;411;g3273c2fc512_0_233"/>
          <p:cNvSpPr txBox="1"/>
          <p:nvPr/>
        </p:nvSpPr>
        <p:spPr>
          <a:xfrm>
            <a:off x="462450" y="1594875"/>
            <a:ext cx="7990500" cy="409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36550" algn="just" rtl="0">
              <a:spcBef>
                <a:spcPts val="0"/>
              </a:spcBef>
              <a:spcAft>
                <a:spcPts val="0"/>
              </a:spcAft>
              <a:buClr>
                <a:schemeClr val="dk1"/>
              </a:buClr>
              <a:buSzPts val="1700"/>
              <a:buFont typeface="Calibri"/>
              <a:buChar char="●"/>
            </a:pPr>
            <a:r>
              <a:rPr lang="fr-FR" sz="1700" dirty="0">
                <a:solidFill>
                  <a:schemeClr val="dk1"/>
                </a:solidFill>
                <a:latin typeface="Calibri"/>
                <a:ea typeface="Calibri"/>
                <a:cs typeface="Calibri"/>
                <a:sym typeface="Calibri"/>
              </a:rPr>
              <a:t>Mais les moyens et les enjeux sont souvent différents:</a:t>
            </a:r>
            <a:endParaRPr sz="1700" dirty="0">
              <a:solidFill>
                <a:schemeClr val="dk1"/>
              </a:solidFill>
              <a:latin typeface="Calibri"/>
              <a:ea typeface="Calibri"/>
              <a:cs typeface="Calibri"/>
              <a:sym typeface="Calibri"/>
            </a:endParaRPr>
          </a:p>
          <a:p>
            <a:pPr marL="914400" lvl="1" indent="-336550" algn="just" rtl="0">
              <a:spcBef>
                <a:spcPts val="0"/>
              </a:spcBef>
              <a:spcAft>
                <a:spcPts val="0"/>
              </a:spcAft>
              <a:buClr>
                <a:schemeClr val="dk1"/>
              </a:buClr>
              <a:buSzPts val="1700"/>
              <a:buFont typeface="Calibri"/>
              <a:buChar char="○"/>
            </a:pPr>
            <a:r>
              <a:rPr lang="fr-FR" sz="1700" dirty="0">
                <a:solidFill>
                  <a:schemeClr val="dk1"/>
                </a:solidFill>
                <a:latin typeface="Calibri"/>
                <a:ea typeface="Calibri"/>
                <a:cs typeface="Calibri"/>
                <a:sym typeface="Calibri"/>
              </a:rPr>
              <a:t>La production des sondages politiques est </a:t>
            </a:r>
            <a:r>
              <a:rPr lang="fr-FR" sz="1700" b="1" dirty="0">
                <a:solidFill>
                  <a:schemeClr val="dk1"/>
                </a:solidFill>
                <a:latin typeface="Calibri"/>
                <a:ea typeface="Calibri"/>
                <a:cs typeface="Calibri"/>
                <a:sym typeface="Calibri"/>
              </a:rPr>
              <a:t>très fortement dépendante des préoccupations et des intérêts qui dominent le champ médiatique et politique.</a:t>
            </a:r>
            <a:endParaRPr sz="1700" b="1" dirty="0">
              <a:solidFill>
                <a:schemeClr val="dk1"/>
              </a:solidFill>
              <a:latin typeface="Calibri"/>
              <a:ea typeface="Calibri"/>
              <a:cs typeface="Calibri"/>
              <a:sym typeface="Calibri"/>
            </a:endParaRPr>
          </a:p>
          <a:p>
            <a:pPr marL="914400" lvl="1" indent="-336550" algn="just" rtl="0">
              <a:spcBef>
                <a:spcPts val="0"/>
              </a:spcBef>
              <a:spcAft>
                <a:spcPts val="0"/>
              </a:spcAft>
              <a:buClr>
                <a:schemeClr val="dk1"/>
              </a:buClr>
              <a:buSzPts val="1700"/>
              <a:buFont typeface="Calibri"/>
              <a:buChar char="○"/>
            </a:pPr>
            <a:r>
              <a:rPr lang="fr-FR" sz="1700" dirty="0">
                <a:solidFill>
                  <a:schemeClr val="dk1"/>
                </a:solidFill>
                <a:latin typeface="Calibri"/>
                <a:ea typeface="Calibri"/>
                <a:cs typeface="Calibri"/>
                <a:sym typeface="Calibri"/>
              </a:rPr>
              <a:t>Des </a:t>
            </a:r>
            <a:r>
              <a:rPr lang="fr-FR" sz="1700" b="1" dirty="0">
                <a:solidFill>
                  <a:schemeClr val="dk1"/>
                </a:solidFill>
                <a:latin typeface="Calibri"/>
                <a:ea typeface="Calibri"/>
                <a:cs typeface="Calibri"/>
                <a:sym typeface="Calibri"/>
              </a:rPr>
              <a:t>temporalités plus courtes</a:t>
            </a:r>
            <a:r>
              <a:rPr lang="fr-FR" sz="1700" dirty="0">
                <a:solidFill>
                  <a:schemeClr val="dk1"/>
                </a:solidFill>
                <a:latin typeface="Calibri"/>
                <a:ea typeface="Calibri"/>
                <a:cs typeface="Calibri"/>
                <a:sym typeface="Calibri"/>
              </a:rPr>
              <a:t> et ne disposent pas des moyens gouvernementaux pour accéder à des bases de sondage nationales (voir partie II) </a:t>
            </a:r>
            <a:endParaRPr sz="1700" dirty="0">
              <a:solidFill>
                <a:schemeClr val="dk1"/>
              </a:solidFill>
              <a:latin typeface="Calibri"/>
              <a:ea typeface="Calibri"/>
              <a:cs typeface="Calibri"/>
              <a:sym typeface="Calibri"/>
            </a:endParaRPr>
          </a:p>
          <a:p>
            <a:pPr marL="0" lvl="0" indent="0" algn="just" rtl="0">
              <a:spcBef>
                <a:spcPts val="0"/>
              </a:spcBef>
              <a:spcAft>
                <a:spcPts val="0"/>
              </a:spcAft>
              <a:buNone/>
            </a:pPr>
            <a:endParaRPr sz="1700" dirty="0">
              <a:solidFill>
                <a:schemeClr val="dk1"/>
              </a:solidFill>
              <a:latin typeface="Calibri"/>
              <a:ea typeface="Calibri"/>
              <a:cs typeface="Calibri"/>
              <a:sym typeface="Calibri"/>
            </a:endParaRPr>
          </a:p>
          <a:p>
            <a:pPr marL="457200" lvl="0" indent="-336550" algn="just" rtl="0">
              <a:spcBef>
                <a:spcPts val="0"/>
              </a:spcBef>
              <a:spcAft>
                <a:spcPts val="0"/>
              </a:spcAft>
              <a:buClr>
                <a:schemeClr val="dk1"/>
              </a:buClr>
              <a:buSzPts val="1700"/>
              <a:buFont typeface="Calibri"/>
              <a:buChar char="●"/>
            </a:pPr>
            <a:r>
              <a:rPr lang="fr-FR" sz="1700" dirty="0">
                <a:solidFill>
                  <a:schemeClr val="dk1"/>
                </a:solidFill>
                <a:highlight>
                  <a:schemeClr val="lt1"/>
                </a:highlight>
                <a:latin typeface="Calibri"/>
                <a:ea typeface="Calibri"/>
                <a:cs typeface="Calibri"/>
                <a:sym typeface="Calibri"/>
              </a:rPr>
              <a:t>Les trois présupposés des sondages d’opinion identifiés par Pierre Bourdieu : </a:t>
            </a:r>
            <a:endParaRPr sz="1700" dirty="0">
              <a:solidFill>
                <a:schemeClr val="dk1"/>
              </a:solidFill>
              <a:highlight>
                <a:schemeClr val="lt1"/>
              </a:highlight>
              <a:latin typeface="Calibri"/>
              <a:ea typeface="Calibri"/>
              <a:cs typeface="Calibri"/>
              <a:sym typeface="Calibri"/>
            </a:endParaRPr>
          </a:p>
          <a:p>
            <a:pPr marL="540000" lvl="0" indent="0" algn="just" rtl="0">
              <a:spcBef>
                <a:spcPts val="0"/>
              </a:spcBef>
              <a:spcAft>
                <a:spcPts val="0"/>
              </a:spcAft>
              <a:buNone/>
            </a:pPr>
            <a:r>
              <a:rPr lang="fr-FR" sz="1700" dirty="0">
                <a:solidFill>
                  <a:schemeClr val="dk1"/>
                </a:solidFill>
                <a:highlight>
                  <a:schemeClr val="lt1"/>
                </a:highlight>
                <a:latin typeface="Calibri"/>
                <a:ea typeface="Calibri"/>
                <a:cs typeface="Calibri"/>
                <a:sym typeface="Calibri"/>
              </a:rPr>
              <a:t>1. Tout le monde a une opinion </a:t>
            </a:r>
            <a:endParaRPr sz="1700" dirty="0">
              <a:solidFill>
                <a:schemeClr val="dk1"/>
              </a:solidFill>
              <a:highlight>
                <a:schemeClr val="lt1"/>
              </a:highlight>
              <a:latin typeface="Calibri"/>
              <a:ea typeface="Calibri"/>
              <a:cs typeface="Calibri"/>
              <a:sym typeface="Calibri"/>
            </a:endParaRPr>
          </a:p>
          <a:p>
            <a:pPr marL="540000" lvl="0" indent="0" algn="just" rtl="0">
              <a:spcBef>
                <a:spcPts val="0"/>
              </a:spcBef>
              <a:spcAft>
                <a:spcPts val="0"/>
              </a:spcAft>
              <a:buNone/>
            </a:pPr>
            <a:r>
              <a:rPr lang="fr-FR" sz="1700" dirty="0">
                <a:solidFill>
                  <a:schemeClr val="dk1"/>
                </a:solidFill>
                <a:highlight>
                  <a:schemeClr val="lt1"/>
                </a:highlight>
                <a:latin typeface="Calibri"/>
                <a:ea typeface="Calibri"/>
                <a:cs typeface="Calibri"/>
                <a:sym typeface="Calibri"/>
              </a:rPr>
              <a:t>2. Toutes les opinions se valent </a:t>
            </a:r>
            <a:endParaRPr sz="1700" dirty="0">
              <a:solidFill>
                <a:schemeClr val="dk1"/>
              </a:solidFill>
              <a:highlight>
                <a:schemeClr val="lt1"/>
              </a:highlight>
              <a:latin typeface="Calibri"/>
              <a:ea typeface="Calibri"/>
              <a:cs typeface="Calibri"/>
              <a:sym typeface="Calibri"/>
            </a:endParaRPr>
          </a:p>
          <a:p>
            <a:pPr marL="540000" lvl="0" indent="0" algn="just" rtl="0">
              <a:spcBef>
                <a:spcPts val="0"/>
              </a:spcBef>
              <a:spcAft>
                <a:spcPts val="0"/>
              </a:spcAft>
              <a:buNone/>
            </a:pPr>
            <a:r>
              <a:rPr lang="fr-FR" sz="1700" dirty="0">
                <a:solidFill>
                  <a:schemeClr val="dk1"/>
                </a:solidFill>
                <a:highlight>
                  <a:schemeClr val="lt1"/>
                </a:highlight>
                <a:latin typeface="Calibri"/>
                <a:ea typeface="Calibri"/>
                <a:cs typeface="Calibri"/>
                <a:sym typeface="Calibri"/>
              </a:rPr>
              <a:t>3. Il y aurait un consensus sur les questions qui doivent être posées</a:t>
            </a:r>
            <a:endParaRPr sz="1700" dirty="0">
              <a:solidFill>
                <a:schemeClr val="dk1"/>
              </a:solidFill>
              <a:highlight>
                <a:schemeClr val="lt1"/>
              </a:highlight>
              <a:latin typeface="Calibri"/>
              <a:ea typeface="Calibri"/>
              <a:cs typeface="Calibri"/>
              <a:sym typeface="Calibri"/>
            </a:endParaRPr>
          </a:p>
          <a:p>
            <a:pPr marL="684000" lvl="0" indent="0" algn="just" rtl="0">
              <a:spcBef>
                <a:spcPts val="0"/>
              </a:spcBef>
              <a:spcAft>
                <a:spcPts val="0"/>
              </a:spcAft>
              <a:buNone/>
            </a:pPr>
            <a:endParaRPr sz="1700" dirty="0">
              <a:solidFill>
                <a:srgbClr val="323232"/>
              </a:solidFill>
              <a:highlight>
                <a:srgbClr val="FAFAFA"/>
              </a:highlight>
              <a:latin typeface="Calibri"/>
              <a:ea typeface="Calibri"/>
              <a:cs typeface="Calibri"/>
              <a:sym typeface="Calibri"/>
            </a:endParaRPr>
          </a:p>
          <a:p>
            <a:pPr marL="0" lvl="0" indent="0" algn="just" rtl="0">
              <a:spcBef>
                <a:spcPts val="0"/>
              </a:spcBef>
              <a:spcAft>
                <a:spcPts val="0"/>
              </a:spcAft>
              <a:buNone/>
            </a:pPr>
            <a:endParaRPr sz="18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dirty="0">
              <a:solidFill>
                <a:schemeClr val="dk1"/>
              </a:solidFill>
              <a:latin typeface="Calibri"/>
              <a:ea typeface="Calibri"/>
              <a:cs typeface="Calibri"/>
              <a:sym typeface="Calibri"/>
            </a:endParaRPr>
          </a:p>
          <a:p>
            <a:pPr marL="914400" marR="0" lvl="0" indent="0" algn="just" rtl="0">
              <a:lnSpc>
                <a:spcPct val="100000"/>
              </a:lnSpc>
              <a:spcBef>
                <a:spcPts val="0"/>
              </a:spcBef>
              <a:spcAft>
                <a:spcPts val="0"/>
              </a:spcAft>
              <a:buNone/>
            </a:pPr>
            <a:endParaRPr sz="1700" dirty="0">
              <a:solidFill>
                <a:schemeClr val="dk1"/>
              </a:solidFill>
              <a:latin typeface="Calibri"/>
              <a:ea typeface="Calibri"/>
              <a:cs typeface="Calibri"/>
              <a:sym typeface="Calibri"/>
            </a:endParaRPr>
          </a:p>
          <a:p>
            <a:pPr marL="0" lvl="0" indent="0" algn="just" rtl="0">
              <a:spcBef>
                <a:spcPts val="0"/>
              </a:spcBef>
              <a:spcAft>
                <a:spcPts val="0"/>
              </a:spcAft>
              <a:buNone/>
            </a:pPr>
            <a:endParaRPr sz="1700" dirty="0">
              <a:solidFill>
                <a:schemeClr val="dk1"/>
              </a:solidFill>
              <a:latin typeface="Calibri"/>
              <a:ea typeface="Calibri"/>
              <a:cs typeface="Calibri"/>
              <a:sym typeface="Calibri"/>
            </a:endParaRPr>
          </a:p>
          <a:p>
            <a:pPr marL="0" lvl="0" indent="0" algn="just" rtl="0">
              <a:spcBef>
                <a:spcPts val="0"/>
              </a:spcBef>
              <a:spcAft>
                <a:spcPts val="0"/>
              </a:spcAft>
              <a:buNone/>
            </a:pPr>
            <a:endParaRPr sz="1700" b="1"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dirty="0">
              <a:solidFill>
                <a:srgbClr val="323232"/>
              </a:solidFill>
              <a:highlight>
                <a:srgbClr val="FAFAFA"/>
              </a:highlight>
              <a:latin typeface="Calibri"/>
              <a:ea typeface="Calibri"/>
              <a:cs typeface="Calibri"/>
              <a:sym typeface="Calibri"/>
            </a:endParaRPr>
          </a:p>
        </p:txBody>
      </p:sp>
      <p:sp>
        <p:nvSpPr>
          <p:cNvPr id="412" name="Google Shape;412;g3273c2fc512_0_233"/>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(8/11)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1ee44ece92f_0_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24</a:t>
            </a:fld>
            <a:endParaRPr sz="1000">
              <a:solidFill>
                <a:srgbClr val="808080"/>
              </a:solidFill>
              <a:latin typeface="Arial"/>
              <a:ea typeface="Arial"/>
              <a:cs typeface="Arial"/>
              <a:sym typeface="Arial"/>
            </a:endParaRPr>
          </a:p>
        </p:txBody>
      </p:sp>
      <p:sp>
        <p:nvSpPr>
          <p:cNvPr id="419" name="Google Shape;419;g1ee44ece92f_0_1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0" name="Google Shape;420;g1ee44ece92f_0_1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21" name="Google Shape;421;g1ee44ece92f_0_15"/>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22" name="Google Shape;422;g1ee44ece92f_0_15"/>
          <p:cNvSpPr txBox="1"/>
          <p:nvPr/>
        </p:nvSpPr>
        <p:spPr>
          <a:xfrm>
            <a:off x="462450" y="1850725"/>
            <a:ext cx="6300900" cy="3635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68400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323232"/>
              </a:solidFill>
              <a:highlight>
                <a:srgbClr val="FAFAFA"/>
              </a:highlight>
              <a:latin typeface="Calibri"/>
              <a:ea typeface="Calibri"/>
              <a:cs typeface="Calibri"/>
              <a:sym typeface="Calibri"/>
            </a:endParaRPr>
          </a:p>
        </p:txBody>
      </p:sp>
      <p:pic>
        <p:nvPicPr>
          <p:cNvPr id="423" name="Google Shape;423;g1ee44ece92f_0_15"/>
          <p:cNvPicPr preferRelativeResize="0"/>
          <p:nvPr/>
        </p:nvPicPr>
        <p:blipFill rotWithShape="1">
          <a:blip r:embed="rId3">
            <a:alphaModFix/>
          </a:blip>
          <a:srcRect/>
          <a:stretch/>
        </p:blipFill>
        <p:spPr>
          <a:xfrm>
            <a:off x="63350" y="918800"/>
            <a:ext cx="9017310" cy="5076450"/>
          </a:xfrm>
          <a:prstGeom prst="rect">
            <a:avLst/>
          </a:prstGeom>
          <a:noFill/>
          <a:ln>
            <a:noFill/>
          </a:ln>
        </p:spPr>
      </p:pic>
      <p:sp>
        <p:nvSpPr>
          <p:cNvPr id="424" name="Google Shape;424;g1ee44ece92f_0_15"/>
          <p:cNvSpPr txBox="1"/>
          <p:nvPr/>
        </p:nvSpPr>
        <p:spPr>
          <a:xfrm>
            <a:off x="583400" y="6004950"/>
            <a:ext cx="7084200" cy="82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fr-FR" sz="1900" b="1" i="1">
                <a:solidFill>
                  <a:srgbClr val="38761D"/>
                </a:solidFill>
                <a:latin typeface="Calibri"/>
                <a:ea typeface="Calibri"/>
                <a:cs typeface="Calibri"/>
                <a:sym typeface="Calibri"/>
              </a:rPr>
              <a:t>—&gt; que pensez-vous de cette question ?</a:t>
            </a:r>
            <a:endParaRPr sz="1900" b="1" i="1" u="none" strike="noStrike" cap="none">
              <a:solidFill>
                <a:srgbClr val="38761D"/>
              </a:solidFill>
              <a:latin typeface="Calibri"/>
              <a:ea typeface="Calibri"/>
              <a:cs typeface="Calibri"/>
              <a:sym typeface="Calibri"/>
            </a:endParaRPr>
          </a:p>
        </p:txBody>
      </p:sp>
      <p:sp>
        <p:nvSpPr>
          <p:cNvPr id="425" name="Google Shape;425;g1ee44ece92f_0_15"/>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(9/11)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3273c2fc512_0_18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25</a:t>
            </a:fld>
            <a:endParaRPr sz="1000">
              <a:solidFill>
                <a:srgbClr val="808080"/>
              </a:solidFill>
              <a:latin typeface="Arial"/>
              <a:ea typeface="Arial"/>
              <a:cs typeface="Arial"/>
              <a:sym typeface="Arial"/>
            </a:endParaRPr>
          </a:p>
        </p:txBody>
      </p:sp>
      <p:sp>
        <p:nvSpPr>
          <p:cNvPr id="431" name="Google Shape;431;g3273c2fc512_0_18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2" name="Google Shape;432;g3273c2fc512_0_18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33" name="Google Shape;433;g3273c2fc512_0_188"/>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34" name="Google Shape;434;g3273c2fc512_0_188"/>
          <p:cNvSpPr txBox="1"/>
          <p:nvPr/>
        </p:nvSpPr>
        <p:spPr>
          <a:xfrm>
            <a:off x="5792500" y="1524138"/>
            <a:ext cx="2666100" cy="105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libri"/>
              <a:ea typeface="Calibri"/>
              <a:cs typeface="Calibri"/>
              <a:sym typeface="Calibri"/>
            </a:endParaRPr>
          </a:p>
        </p:txBody>
      </p:sp>
      <p:sp>
        <p:nvSpPr>
          <p:cNvPr id="435" name="Google Shape;435;g3273c2fc512_0_188"/>
          <p:cNvSpPr txBox="1"/>
          <p:nvPr/>
        </p:nvSpPr>
        <p:spPr>
          <a:xfrm>
            <a:off x="362200" y="1084526"/>
            <a:ext cx="8096400" cy="42543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Calibri"/>
              <a:buChar char="●"/>
            </a:pPr>
            <a:r>
              <a:rPr lang="fr-FR" sz="1700">
                <a:solidFill>
                  <a:schemeClr val="dk1"/>
                </a:solidFill>
                <a:latin typeface="Calibri"/>
                <a:ea typeface="Calibri"/>
                <a:cs typeface="Calibri"/>
                <a:sym typeface="Calibri"/>
              </a:rPr>
              <a:t>Des questions fermées contenant souvent de nombreux présupposés…</a:t>
            </a:r>
            <a:endParaRPr sz="1700">
              <a:solidFill>
                <a:schemeClr val="dk1"/>
              </a:solidFill>
              <a:latin typeface="Calibri"/>
              <a:ea typeface="Calibri"/>
              <a:cs typeface="Calibri"/>
              <a:sym typeface="Calibri"/>
            </a:endParaRPr>
          </a:p>
          <a:p>
            <a:pPr marL="914400" lvl="1" indent="-323850" algn="l" rtl="0">
              <a:spcBef>
                <a:spcPts val="0"/>
              </a:spcBef>
              <a:spcAft>
                <a:spcPts val="0"/>
              </a:spcAft>
              <a:buClr>
                <a:schemeClr val="dk1"/>
              </a:buClr>
              <a:buSzPts val="1500"/>
              <a:buFont typeface="Calibri"/>
              <a:buChar char="○"/>
            </a:pPr>
            <a:r>
              <a:rPr lang="fr-FR" sz="1700">
                <a:solidFill>
                  <a:schemeClr val="dk1"/>
                </a:solidFill>
                <a:latin typeface="Calibri"/>
                <a:ea typeface="Calibri"/>
                <a:cs typeface="Calibri"/>
                <a:sym typeface="Calibri"/>
              </a:rPr>
              <a:t>Il faut s’assurer que la question soit bien comprise de la même manière par tout le monde</a:t>
            </a:r>
            <a:endParaRPr sz="1700">
              <a:solidFill>
                <a:schemeClr val="dk1"/>
              </a:solidFill>
              <a:latin typeface="Calibri"/>
              <a:ea typeface="Calibri"/>
              <a:cs typeface="Calibri"/>
              <a:sym typeface="Calibri"/>
            </a:endParaRPr>
          </a:p>
          <a:p>
            <a:pPr marL="914400" lvl="1" indent="-323850" algn="l" rtl="0">
              <a:spcBef>
                <a:spcPts val="0"/>
              </a:spcBef>
              <a:spcAft>
                <a:spcPts val="0"/>
              </a:spcAft>
              <a:buClr>
                <a:schemeClr val="dk1"/>
              </a:buClr>
              <a:buSzPts val="1500"/>
              <a:buFont typeface="Calibri"/>
              <a:buChar char="○"/>
            </a:pPr>
            <a:r>
              <a:rPr lang="fr-FR" sz="1700">
                <a:solidFill>
                  <a:schemeClr val="dk1"/>
                </a:solidFill>
                <a:latin typeface="Calibri"/>
                <a:ea typeface="Calibri"/>
                <a:cs typeface="Calibri"/>
                <a:sym typeface="Calibri"/>
              </a:rPr>
              <a:t>Imposition de problèmes: poser des questions à des personnes qui ne se les sont jamais posées </a:t>
            </a:r>
            <a:endParaRPr sz="1700">
              <a:solidFill>
                <a:schemeClr val="dk1"/>
              </a:solidFill>
              <a:latin typeface="Calibri"/>
              <a:ea typeface="Calibri"/>
              <a:cs typeface="Calibri"/>
              <a:sym typeface="Calibri"/>
            </a:endParaRPr>
          </a:p>
          <a:p>
            <a:pPr marL="914400" lvl="1" indent="-323850" algn="l" rtl="0">
              <a:spcBef>
                <a:spcPts val="0"/>
              </a:spcBef>
              <a:spcAft>
                <a:spcPts val="0"/>
              </a:spcAft>
              <a:buClr>
                <a:schemeClr val="dk1"/>
              </a:buClr>
              <a:buSzPts val="1500"/>
              <a:buFont typeface="Calibri"/>
              <a:buChar char="○"/>
            </a:pPr>
            <a:r>
              <a:rPr lang="fr-FR" sz="1700">
                <a:solidFill>
                  <a:schemeClr val="dk1"/>
                </a:solidFill>
                <a:latin typeface="Calibri"/>
                <a:ea typeface="Calibri"/>
                <a:cs typeface="Calibri"/>
                <a:sym typeface="Calibri"/>
              </a:rPr>
              <a:t>Les modalités de réponses influent les résultats…</a:t>
            </a:r>
            <a:endParaRPr sz="17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36550" algn="l" rtl="0">
              <a:lnSpc>
                <a:spcPct val="115000"/>
              </a:lnSpc>
              <a:spcBef>
                <a:spcPts val="0"/>
              </a:spcBef>
              <a:spcAft>
                <a:spcPts val="0"/>
              </a:spcAft>
              <a:buClr>
                <a:srgbClr val="13150D"/>
              </a:buClr>
              <a:buSzPts val="1700"/>
              <a:buChar char="●"/>
            </a:pPr>
            <a:r>
              <a:rPr lang="fr-FR" sz="1700">
                <a:solidFill>
                  <a:srgbClr val="13150D"/>
                </a:solidFill>
                <a:latin typeface="Calibri"/>
                <a:ea typeface="Calibri"/>
                <a:cs typeface="Calibri"/>
                <a:sym typeface="Calibri"/>
              </a:rPr>
              <a:t>Le sondage est :</a:t>
            </a:r>
            <a:endParaRPr sz="1700">
              <a:solidFill>
                <a:srgbClr val="13150D"/>
              </a:solidFill>
              <a:latin typeface="Calibri"/>
              <a:ea typeface="Calibri"/>
              <a:cs typeface="Calibri"/>
              <a:sym typeface="Calibri"/>
            </a:endParaRPr>
          </a:p>
          <a:p>
            <a:pPr marL="914400" lvl="1" indent="-336550" algn="l" rtl="0">
              <a:lnSpc>
                <a:spcPct val="115000"/>
              </a:lnSpc>
              <a:spcBef>
                <a:spcPts val="0"/>
              </a:spcBef>
              <a:spcAft>
                <a:spcPts val="0"/>
              </a:spcAft>
              <a:buClr>
                <a:srgbClr val="13150D"/>
              </a:buClr>
              <a:buSzPts val="1700"/>
              <a:buChar char="○"/>
            </a:pPr>
            <a:r>
              <a:rPr lang="fr-FR" sz="1700">
                <a:solidFill>
                  <a:srgbClr val="13150D"/>
                </a:solidFill>
                <a:latin typeface="Calibri"/>
                <a:ea typeface="Calibri"/>
                <a:cs typeface="Calibri"/>
                <a:sym typeface="Calibri"/>
              </a:rPr>
              <a:t>Dans les médias:</a:t>
            </a:r>
            <a:r>
              <a:rPr lang="fr-FR" sz="1700" b="1">
                <a:solidFill>
                  <a:srgbClr val="13150D"/>
                </a:solidFill>
                <a:latin typeface="Calibri"/>
                <a:ea typeface="Calibri"/>
                <a:cs typeface="Calibri"/>
                <a:sym typeface="Calibri"/>
              </a:rPr>
              <a:t> l’opinion publique = la moyenne des opinions individuelles</a:t>
            </a:r>
            <a:endParaRPr sz="1700" b="1">
              <a:solidFill>
                <a:srgbClr val="13150D"/>
              </a:solidFill>
              <a:latin typeface="Calibri"/>
              <a:ea typeface="Calibri"/>
              <a:cs typeface="Calibri"/>
              <a:sym typeface="Calibri"/>
            </a:endParaRPr>
          </a:p>
          <a:p>
            <a:pPr marL="914400" lvl="1" indent="-336550" algn="l" rtl="0">
              <a:lnSpc>
                <a:spcPct val="115000"/>
              </a:lnSpc>
              <a:spcBef>
                <a:spcPts val="0"/>
              </a:spcBef>
              <a:spcAft>
                <a:spcPts val="0"/>
              </a:spcAft>
              <a:buClr>
                <a:srgbClr val="13150D"/>
              </a:buClr>
              <a:buSzPts val="1700"/>
              <a:buChar char="○"/>
            </a:pPr>
            <a:r>
              <a:rPr lang="fr-FR" sz="1700">
                <a:solidFill>
                  <a:srgbClr val="13150D"/>
                </a:solidFill>
                <a:latin typeface="Calibri"/>
                <a:ea typeface="Calibri"/>
                <a:cs typeface="Calibri"/>
                <a:sym typeface="Calibri"/>
              </a:rPr>
              <a:t>Selon Bourdieu:</a:t>
            </a:r>
            <a:r>
              <a:rPr lang="fr-FR" sz="1700" b="1">
                <a:solidFill>
                  <a:srgbClr val="13150D"/>
                </a:solidFill>
                <a:latin typeface="Calibri"/>
                <a:ea typeface="Calibri"/>
                <a:cs typeface="Calibri"/>
                <a:sym typeface="Calibri"/>
              </a:rPr>
              <a:t> </a:t>
            </a:r>
            <a:r>
              <a:rPr lang="fr-FR" sz="1700">
                <a:solidFill>
                  <a:srgbClr val="13150D"/>
                </a:solidFill>
                <a:latin typeface="Calibri"/>
                <a:ea typeface="Calibri"/>
                <a:cs typeface="Calibri"/>
                <a:sym typeface="Calibri"/>
              </a:rPr>
              <a:t>l’opinion publique est un objet construit par le sondeur, c’est un </a:t>
            </a:r>
            <a:r>
              <a:rPr lang="fr-FR" sz="1700" b="1">
                <a:solidFill>
                  <a:srgbClr val="13150D"/>
                </a:solidFill>
                <a:latin typeface="Calibri"/>
                <a:ea typeface="Calibri"/>
                <a:cs typeface="Calibri"/>
                <a:sym typeface="Calibri"/>
              </a:rPr>
              <a:t>« artefact » qui dissimule la variété des opinions individuelles et les tensions qui existent entre celles-ci</a:t>
            </a:r>
            <a:r>
              <a:rPr lang="fr-FR" sz="1700">
                <a:solidFill>
                  <a:srgbClr val="13150D"/>
                </a:solidFill>
                <a:latin typeface="Calibri"/>
                <a:ea typeface="Calibri"/>
                <a:cs typeface="Calibri"/>
                <a:sym typeface="Calibri"/>
              </a:rPr>
              <a:t>. </a:t>
            </a:r>
            <a:endParaRPr sz="1700">
              <a:solidFill>
                <a:srgbClr val="13150D"/>
              </a:solidFill>
              <a:latin typeface="Calibri"/>
              <a:ea typeface="Calibri"/>
              <a:cs typeface="Calibri"/>
              <a:sym typeface="Calibri"/>
            </a:endParaRPr>
          </a:p>
          <a:p>
            <a:pPr marL="914400" lvl="0" indent="0" algn="l" rtl="0">
              <a:lnSpc>
                <a:spcPct val="115000"/>
              </a:lnSpc>
              <a:spcBef>
                <a:spcPts val="0"/>
              </a:spcBef>
              <a:spcAft>
                <a:spcPts val="0"/>
              </a:spcAft>
              <a:buNone/>
            </a:pPr>
            <a:endParaRPr sz="1700">
              <a:solidFill>
                <a:srgbClr val="13150D"/>
              </a:solidFill>
              <a:latin typeface="Calibri"/>
              <a:ea typeface="Calibri"/>
              <a:cs typeface="Calibri"/>
              <a:sym typeface="Calibri"/>
            </a:endParaRPr>
          </a:p>
          <a:p>
            <a:pPr marL="457200" lvl="0" indent="-336550" algn="l" rtl="0">
              <a:lnSpc>
                <a:spcPct val="115000"/>
              </a:lnSpc>
              <a:spcBef>
                <a:spcPts val="0"/>
              </a:spcBef>
              <a:spcAft>
                <a:spcPts val="0"/>
              </a:spcAft>
              <a:buClr>
                <a:srgbClr val="13150D"/>
              </a:buClr>
              <a:buSzPts val="1700"/>
              <a:buFont typeface="Calibri"/>
              <a:buChar char="●"/>
            </a:pPr>
            <a:r>
              <a:rPr lang="fr-FR" sz="1700" b="1">
                <a:solidFill>
                  <a:srgbClr val="13150D"/>
                </a:solidFill>
                <a:latin typeface="Calibri"/>
                <a:ea typeface="Calibri"/>
                <a:cs typeface="Calibri"/>
                <a:sym typeface="Calibri"/>
              </a:rPr>
              <a:t>Le sondage est un instrument de légitimation politique</a:t>
            </a:r>
            <a:endParaRPr sz="1700">
              <a:solidFill>
                <a:srgbClr val="13150D"/>
              </a:solidFill>
              <a:latin typeface="Calibri"/>
              <a:ea typeface="Calibri"/>
              <a:cs typeface="Calibri"/>
              <a:sym typeface="Calibri"/>
            </a:endParaRPr>
          </a:p>
          <a:p>
            <a:pPr marL="914400" lvl="1" indent="-336550" algn="l" rtl="0">
              <a:lnSpc>
                <a:spcPct val="115000"/>
              </a:lnSpc>
              <a:spcBef>
                <a:spcPts val="0"/>
              </a:spcBef>
              <a:spcAft>
                <a:spcPts val="0"/>
              </a:spcAft>
              <a:buClr>
                <a:srgbClr val="13150D"/>
              </a:buClr>
              <a:buSzPts val="1700"/>
              <a:buFont typeface="Calibri"/>
              <a:buChar char="○"/>
            </a:pPr>
            <a:r>
              <a:rPr lang="fr-FR" sz="1700">
                <a:solidFill>
                  <a:srgbClr val="13150D"/>
                </a:solidFill>
                <a:latin typeface="Calibri"/>
                <a:ea typeface="Calibri"/>
                <a:cs typeface="Calibri"/>
                <a:sym typeface="Calibri"/>
              </a:rPr>
              <a:t>Le processus du sondage repose sur le même dispositif que le processus électoral : création du consensus, non prise en compte du « vote blanc » ou de la non-réponse, effet de légitimation </a:t>
            </a:r>
            <a:endParaRPr sz="17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700" b="1">
              <a:solidFill>
                <a:srgbClr val="13150D"/>
              </a:solidFill>
              <a:latin typeface="Calibri"/>
              <a:ea typeface="Calibri"/>
              <a:cs typeface="Calibri"/>
              <a:sym typeface="Calibri"/>
            </a:endParaRPr>
          </a:p>
          <a:p>
            <a:pPr marL="0" lvl="0" indent="0" algn="l" rtl="0">
              <a:lnSpc>
                <a:spcPct val="115000"/>
              </a:lnSpc>
              <a:spcBef>
                <a:spcPts val="0"/>
              </a:spcBef>
              <a:spcAft>
                <a:spcPts val="0"/>
              </a:spcAft>
              <a:buNone/>
            </a:pPr>
            <a:endParaRPr sz="19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FF"/>
              </a:highlight>
              <a:latin typeface="Calibri"/>
              <a:ea typeface="Calibri"/>
              <a:cs typeface="Calibri"/>
              <a:sym typeface="Calibri"/>
            </a:endParaRPr>
          </a:p>
        </p:txBody>
      </p:sp>
      <p:sp>
        <p:nvSpPr>
          <p:cNvPr id="436" name="Google Shape;436;g3273c2fc512_0_18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(9/11)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2d80ee60163_0_8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26</a:t>
            </a:fld>
            <a:endParaRPr/>
          </a:p>
        </p:txBody>
      </p:sp>
      <p:sp>
        <p:nvSpPr>
          <p:cNvPr id="442" name="Google Shape;442;g2d80ee60163_0_8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3" name="Google Shape;443;g2d80ee60163_0_8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44" name="Google Shape;444;g2d80ee60163_0_87"/>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45" name="Google Shape;445;g2d80ee60163_0_87"/>
          <p:cNvSpPr txBox="1"/>
          <p:nvPr/>
        </p:nvSpPr>
        <p:spPr>
          <a:xfrm>
            <a:off x="462450" y="1850725"/>
            <a:ext cx="6300900" cy="3635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68400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323232"/>
              </a:solidFill>
              <a:highlight>
                <a:srgbClr val="FAFAFA"/>
              </a:highlight>
              <a:latin typeface="Calibri"/>
              <a:ea typeface="Calibri"/>
              <a:cs typeface="Calibri"/>
              <a:sym typeface="Calibri"/>
            </a:endParaRPr>
          </a:p>
        </p:txBody>
      </p:sp>
      <p:sp>
        <p:nvSpPr>
          <p:cNvPr id="446" name="Google Shape;446;g2d80ee60163_0_87"/>
          <p:cNvSpPr txBox="1"/>
          <p:nvPr/>
        </p:nvSpPr>
        <p:spPr>
          <a:xfrm>
            <a:off x="335150" y="1650650"/>
            <a:ext cx="8096400" cy="214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Mais ces critiques adressées aux sondages </a:t>
            </a:r>
            <a:r>
              <a:rPr lang="fr-FR" sz="1800" b="1">
                <a:solidFill>
                  <a:schemeClr val="dk1"/>
                </a:solidFill>
                <a:latin typeface="Calibri"/>
                <a:ea typeface="Calibri"/>
                <a:cs typeface="Calibri"/>
                <a:sym typeface="Calibri"/>
              </a:rPr>
              <a:t>peuvent également s’appliquer à toute enquête par questionnaire </a:t>
            </a:r>
            <a:r>
              <a:rPr lang="fr-FR" sz="1800">
                <a:solidFill>
                  <a:schemeClr val="dk1"/>
                </a:solidFill>
                <a:latin typeface="Calibri"/>
                <a:ea typeface="Calibri"/>
                <a:cs typeface="Calibri"/>
                <a:sym typeface="Calibri"/>
              </a:rPr>
              <a:t>(cf. partie III)</a:t>
            </a:r>
            <a:endParaRPr sz="1800">
              <a:solidFill>
                <a:schemeClr val="dk1"/>
              </a:solidFill>
              <a:latin typeface="Calibri"/>
              <a:ea typeface="Calibri"/>
              <a:cs typeface="Calibri"/>
              <a:sym typeface="Calibri"/>
            </a:endParaRPr>
          </a:p>
          <a:p>
            <a:pPr marL="914400" marR="0" lvl="1" indent="-342900" algn="l" rtl="0">
              <a:lnSpc>
                <a:spcPct val="10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Les enquêtes publiques cherchent également à légitimer l’action publique, et quantifier la puissance de l’Etat face aux autres nations.</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r-FR" sz="1800" b="0" i="0" u="none" strike="noStrike" cap="none">
                <a:solidFill>
                  <a:schemeClr val="dk1"/>
                </a:solidFill>
                <a:latin typeface="Calibri"/>
                <a:ea typeface="Calibri"/>
                <a:cs typeface="Calibri"/>
                <a:sym typeface="Calibri"/>
              </a:rPr>
              <a:t>La qualité d'un sondage/questionnaire dépend notamment : </a:t>
            </a:r>
            <a:endParaRPr sz="1800" b="0" i="0" u="none" strike="noStrike" cap="none">
              <a:solidFill>
                <a:schemeClr val="dk1"/>
              </a:solidFill>
              <a:latin typeface="Calibri"/>
              <a:ea typeface="Calibri"/>
              <a:cs typeface="Calibri"/>
              <a:sym typeface="Calibri"/>
            </a:endParaRPr>
          </a:p>
          <a:p>
            <a:pPr marL="856800" marR="0" lvl="0" indent="-344700" algn="l" rtl="0">
              <a:lnSpc>
                <a:spcPct val="100000"/>
              </a:lnSpc>
              <a:spcBef>
                <a:spcPts val="0"/>
              </a:spcBef>
              <a:spcAft>
                <a:spcPts val="0"/>
              </a:spcAft>
              <a:buClr>
                <a:schemeClr val="dk1"/>
              </a:buClr>
              <a:buSzPts val="1800"/>
              <a:buFont typeface="Calibri"/>
              <a:buAutoNum type="arabicPeriod"/>
            </a:pPr>
            <a:r>
              <a:rPr lang="fr-FR" sz="1800" b="0" i="0" u="none" strike="noStrike" cap="none">
                <a:solidFill>
                  <a:schemeClr val="dk1"/>
                </a:solidFill>
                <a:latin typeface="Calibri"/>
                <a:ea typeface="Calibri"/>
                <a:cs typeface="Calibri"/>
                <a:sym typeface="Calibri"/>
              </a:rPr>
              <a:t>Du </a:t>
            </a:r>
            <a:r>
              <a:rPr lang="fr-FR" sz="1800" b="1" i="0" u="none" strike="noStrike" cap="none">
                <a:solidFill>
                  <a:schemeClr val="dk1"/>
                </a:solidFill>
                <a:latin typeface="Calibri"/>
                <a:ea typeface="Calibri"/>
                <a:cs typeface="Calibri"/>
                <a:sym typeface="Calibri"/>
              </a:rPr>
              <a:t>degré de réflexivité </a:t>
            </a:r>
            <a:r>
              <a:rPr lang="fr-FR" sz="1800" b="0" i="0" u="none" strike="noStrike" cap="none">
                <a:solidFill>
                  <a:schemeClr val="dk1"/>
                </a:solidFill>
                <a:latin typeface="Calibri"/>
                <a:ea typeface="Calibri"/>
                <a:cs typeface="Calibri"/>
                <a:sym typeface="Calibri"/>
              </a:rPr>
              <a:t>des producteurs vis-à-vis des modes de recrutement, des questions posées, des catégories mobilisées, etc. </a:t>
            </a:r>
            <a:endParaRPr sz="1800" b="0" i="0" u="none" strike="noStrike" cap="none">
              <a:solidFill>
                <a:schemeClr val="dk1"/>
              </a:solidFill>
              <a:latin typeface="Calibri"/>
              <a:ea typeface="Calibri"/>
              <a:cs typeface="Calibri"/>
              <a:sym typeface="Calibri"/>
            </a:endParaRPr>
          </a:p>
          <a:p>
            <a:pPr marL="856800" marR="0" lvl="0" indent="-344700" algn="l" rtl="0">
              <a:lnSpc>
                <a:spcPct val="100000"/>
              </a:lnSpc>
              <a:spcBef>
                <a:spcPts val="0"/>
              </a:spcBef>
              <a:spcAft>
                <a:spcPts val="0"/>
              </a:spcAft>
              <a:buClr>
                <a:schemeClr val="dk1"/>
              </a:buClr>
              <a:buSzPts val="1800"/>
              <a:buFont typeface="Calibri"/>
              <a:buAutoNum type="arabicPeriod"/>
            </a:pPr>
            <a:r>
              <a:rPr lang="fr-FR" sz="1800" b="0" i="0" u="none" strike="noStrike" cap="none">
                <a:solidFill>
                  <a:schemeClr val="dk1"/>
                </a:solidFill>
                <a:latin typeface="Calibri"/>
                <a:ea typeface="Calibri"/>
                <a:cs typeface="Calibri"/>
                <a:sym typeface="Calibri"/>
              </a:rPr>
              <a:t>Du </a:t>
            </a:r>
            <a:r>
              <a:rPr lang="fr-FR" sz="1800" b="1" i="0" u="none" strike="noStrike" cap="none">
                <a:solidFill>
                  <a:schemeClr val="dk1"/>
                </a:solidFill>
                <a:latin typeface="Calibri"/>
                <a:ea typeface="Calibri"/>
                <a:cs typeface="Calibri"/>
                <a:sym typeface="Calibri"/>
              </a:rPr>
              <a:t>degré d'autonomie</a:t>
            </a:r>
            <a:r>
              <a:rPr lang="fr-FR" sz="1800" b="0" i="0" u="none" strike="noStrike" cap="none">
                <a:solidFill>
                  <a:schemeClr val="dk1"/>
                </a:solidFill>
                <a:latin typeface="Calibri"/>
                <a:ea typeface="Calibri"/>
                <a:cs typeface="Calibri"/>
                <a:sym typeface="Calibri"/>
              </a:rPr>
              <a:t> des producteurs vis-à-vis de "la demande sociale sous sa forme directe et immédiate" (Bourdieu, 1973).</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FF"/>
              </a:highlight>
              <a:latin typeface="Calibri"/>
              <a:ea typeface="Calibri"/>
              <a:cs typeface="Calibri"/>
              <a:sym typeface="Calibri"/>
            </a:endParaRPr>
          </a:p>
        </p:txBody>
      </p:sp>
      <p:sp>
        <p:nvSpPr>
          <p:cNvPr id="447" name="Google Shape;447;g2d80ee60163_0_87"/>
          <p:cNvSpPr txBox="1"/>
          <p:nvPr/>
        </p:nvSpPr>
        <p:spPr>
          <a:xfrm>
            <a:off x="694100" y="5713488"/>
            <a:ext cx="8185800" cy="41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FR" sz="1600" b="1" i="1" u="none" strike="noStrike" cap="none">
                <a:solidFill>
                  <a:schemeClr val="dk1"/>
                </a:solidFill>
                <a:latin typeface="Calibri"/>
                <a:ea typeface="Calibri"/>
                <a:cs typeface="Calibri"/>
                <a:sym typeface="Calibri"/>
              </a:rPr>
              <a:t>Pour aller plus loin :  </a:t>
            </a:r>
            <a:r>
              <a:rPr lang="fr-FR" sz="1600" b="0" i="0" u="none" strike="noStrike" cap="none">
                <a:solidFill>
                  <a:schemeClr val="dk1"/>
                </a:solidFill>
                <a:highlight>
                  <a:srgbClr val="FFFFFF"/>
                </a:highlight>
                <a:latin typeface="Calibri"/>
                <a:ea typeface="Calibri"/>
                <a:cs typeface="Calibri"/>
                <a:sym typeface="Calibri"/>
              </a:rPr>
              <a:t>Dargent, Claude. « Chapitre 9 - L’opinion publique existe-t-elle ? », </a:t>
            </a:r>
            <a:r>
              <a:rPr lang="fr-FR" sz="1600" b="0" i="1" u="none" strike="noStrike" cap="none">
                <a:solidFill>
                  <a:schemeClr val="dk1"/>
                </a:solidFill>
                <a:highlight>
                  <a:srgbClr val="FFFFFF"/>
                </a:highlight>
                <a:latin typeface="Calibri"/>
                <a:ea typeface="Calibri"/>
                <a:cs typeface="Calibri"/>
                <a:sym typeface="Calibri"/>
              </a:rPr>
              <a:t>Sociologie des opinions. </a:t>
            </a:r>
            <a:r>
              <a:rPr lang="fr-FR" sz="1600" b="0" i="0" u="none" strike="noStrike" cap="none">
                <a:solidFill>
                  <a:schemeClr val="dk1"/>
                </a:solidFill>
                <a:highlight>
                  <a:srgbClr val="FFFFFF"/>
                </a:highlight>
                <a:latin typeface="Calibri"/>
                <a:ea typeface="Calibri"/>
                <a:cs typeface="Calibri"/>
                <a:sym typeface="Calibri"/>
              </a:rPr>
              <a:t>Armand Colin, 2011, pp. 185-208.</a:t>
            </a:r>
            <a:endParaRPr sz="16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Calibri"/>
              <a:ea typeface="Calibri"/>
              <a:cs typeface="Calibri"/>
              <a:sym typeface="Calibri"/>
            </a:endParaRPr>
          </a:p>
        </p:txBody>
      </p:sp>
      <p:sp>
        <p:nvSpPr>
          <p:cNvPr id="448" name="Google Shape;448;g2d80ee60163_0_87"/>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(9/11)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2ae24a5514c_0_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27</a:t>
            </a:fld>
            <a:endParaRPr sz="1000">
              <a:solidFill>
                <a:srgbClr val="808080"/>
              </a:solidFill>
              <a:latin typeface="Arial"/>
              <a:ea typeface="Arial"/>
              <a:cs typeface="Arial"/>
              <a:sym typeface="Arial"/>
            </a:endParaRPr>
          </a:p>
        </p:txBody>
      </p:sp>
      <p:sp>
        <p:nvSpPr>
          <p:cNvPr id="454" name="Google Shape;454;g2ae24a5514c_0_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5" name="Google Shape;455;g2ae24a5514c_0_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56" name="Google Shape;456;g2ae24a5514c_0_7"/>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57" name="Google Shape;457;g2ae24a5514c_0_7"/>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(11/11)  </a:t>
            </a:r>
            <a:endParaRPr sz="1400" b="0" i="0" u="none" strike="noStrike" cap="none">
              <a:solidFill>
                <a:srgbClr val="FFFFFF"/>
              </a:solidFill>
              <a:latin typeface="Arial"/>
              <a:ea typeface="Arial"/>
              <a:cs typeface="Arial"/>
              <a:sym typeface="Arial"/>
            </a:endParaRPr>
          </a:p>
        </p:txBody>
      </p:sp>
      <p:sp>
        <p:nvSpPr>
          <p:cNvPr id="458" name="Google Shape;458;g2ae24a5514c_0_7"/>
          <p:cNvSpPr txBox="1"/>
          <p:nvPr/>
        </p:nvSpPr>
        <p:spPr>
          <a:xfrm>
            <a:off x="635775" y="1342500"/>
            <a:ext cx="7998600" cy="451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fr-FR" sz="2200" b="1" i="0" u="none" strike="noStrike" cap="none">
                <a:solidFill>
                  <a:schemeClr val="dk1"/>
                </a:solidFill>
                <a:latin typeface="Calibri"/>
                <a:ea typeface="Calibri"/>
                <a:cs typeface="Calibri"/>
                <a:sym typeface="Calibri"/>
              </a:rPr>
              <a:t>À retenir : </a:t>
            </a:r>
            <a:endParaRPr sz="2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r-FR" sz="1800" b="0" i="0" u="none" strike="noStrike" cap="none">
                <a:solidFill>
                  <a:schemeClr val="dk1"/>
                </a:solidFill>
                <a:latin typeface="Calibri"/>
                <a:ea typeface="Calibri"/>
                <a:cs typeface="Calibri"/>
                <a:sym typeface="Calibri"/>
              </a:rPr>
              <a:t>Les “données” font toujours l’objet d’une</a:t>
            </a:r>
            <a:r>
              <a:rPr lang="fr-FR" sz="1800" b="1" i="0" u="none" strike="noStrike" cap="none">
                <a:solidFill>
                  <a:schemeClr val="dk1"/>
                </a:solidFill>
                <a:latin typeface="Calibri"/>
                <a:ea typeface="Calibri"/>
                <a:cs typeface="Calibri"/>
                <a:sym typeface="Calibri"/>
              </a:rPr>
              <a:t> construction</a:t>
            </a:r>
            <a:r>
              <a:rPr lang="fr-FR" sz="1800" b="0" i="0" u="none" strike="noStrike" cap="none">
                <a:solidFill>
                  <a:schemeClr val="dk1"/>
                </a:solidFill>
                <a:latin typeface="Calibri"/>
                <a:ea typeface="Calibri"/>
                <a:cs typeface="Calibri"/>
                <a:sym typeface="Calibri"/>
              </a:rPr>
              <a:t> qui reflète les questionnements, les intérêts et les manières de penser des personnes qui les produisent. </a:t>
            </a:r>
            <a:endParaRPr sz="18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8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r-FR" sz="1800" b="0" i="0" u="none" strike="noStrike" cap="none">
                <a:solidFill>
                  <a:schemeClr val="dk1"/>
                </a:solidFill>
                <a:latin typeface="Calibri"/>
                <a:ea typeface="Calibri"/>
                <a:cs typeface="Calibri"/>
                <a:sym typeface="Calibri"/>
              </a:rPr>
              <a:t>Il n’y a pas une méthode parfaite qui permettrait de mesurer sans ambiguïté le “réel”.</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p:txBody>
      </p:sp>
      <p:sp>
        <p:nvSpPr>
          <p:cNvPr id="459" name="Google Shape;459;g2ae24a5514c_0_7"/>
          <p:cNvSpPr txBox="1"/>
          <p:nvPr/>
        </p:nvSpPr>
        <p:spPr>
          <a:xfrm>
            <a:off x="-128550" y="4471025"/>
            <a:ext cx="8929800" cy="974400"/>
          </a:xfrm>
          <a:prstGeom prst="rect">
            <a:avLst/>
          </a:prstGeom>
          <a:noFill/>
          <a:ln>
            <a:noFill/>
          </a:ln>
        </p:spPr>
        <p:txBody>
          <a:bodyPr spcFirstLastPara="1" wrap="square" lIns="91425" tIns="91425" rIns="91425" bIns="91425" anchor="t" anchorCtr="0">
            <a:spAutoFit/>
          </a:bodyPr>
          <a:lstStyle/>
          <a:p>
            <a:pPr marL="457200" marR="0" lvl="0" indent="0" algn="r" rtl="0">
              <a:lnSpc>
                <a:spcPct val="90000"/>
              </a:lnSpc>
              <a:spcBef>
                <a:spcPts val="0"/>
              </a:spcBef>
              <a:spcAft>
                <a:spcPts val="0"/>
              </a:spcAft>
              <a:buClr>
                <a:srgbClr val="000000"/>
              </a:buClr>
              <a:buSzPts val="1900"/>
              <a:buFont typeface="Arial"/>
              <a:buNone/>
            </a:pPr>
            <a:r>
              <a:rPr lang="fr-FR" sz="1900" b="0" i="0" u="none" strike="noStrike" cap="none">
                <a:solidFill>
                  <a:schemeClr val="dk1"/>
                </a:solidFill>
                <a:latin typeface="Calibri"/>
                <a:ea typeface="Calibri"/>
                <a:cs typeface="Calibri"/>
                <a:sym typeface="Calibri"/>
              </a:rPr>
              <a:t>“</a:t>
            </a:r>
            <a:r>
              <a:rPr lang="fr-FR" sz="1900" b="0" i="1" u="none" strike="noStrike" cap="none">
                <a:solidFill>
                  <a:schemeClr val="dk1"/>
                </a:solidFill>
                <a:latin typeface="Calibri"/>
                <a:ea typeface="Calibri"/>
                <a:cs typeface="Calibri"/>
                <a:sym typeface="Calibri"/>
              </a:rPr>
              <a:t>You don’t collect data. You collect mushrooms,</a:t>
            </a:r>
            <a:endParaRPr sz="1900" b="0" i="1" u="none" strike="noStrike" cap="none">
              <a:solidFill>
                <a:schemeClr val="dk1"/>
              </a:solidFill>
              <a:latin typeface="Calibri"/>
              <a:ea typeface="Calibri"/>
              <a:cs typeface="Calibri"/>
              <a:sym typeface="Calibri"/>
            </a:endParaRPr>
          </a:p>
          <a:p>
            <a:pPr marL="457200" marR="0" lvl="0" indent="0" algn="r" rtl="0">
              <a:lnSpc>
                <a:spcPct val="90000"/>
              </a:lnSpc>
              <a:spcBef>
                <a:spcPts val="0"/>
              </a:spcBef>
              <a:spcAft>
                <a:spcPts val="0"/>
              </a:spcAft>
              <a:buClr>
                <a:srgbClr val="000000"/>
              </a:buClr>
              <a:buSzPts val="1900"/>
              <a:buFont typeface="Arial"/>
              <a:buNone/>
            </a:pPr>
            <a:r>
              <a:rPr lang="fr-FR" sz="1900" b="0" i="1" u="none" strike="noStrike" cap="none">
                <a:solidFill>
                  <a:schemeClr val="dk1"/>
                </a:solidFill>
                <a:latin typeface="Calibri"/>
                <a:ea typeface="Calibri"/>
                <a:cs typeface="Calibri"/>
                <a:sym typeface="Calibri"/>
              </a:rPr>
              <a:t>you collect stamps. But you </a:t>
            </a:r>
            <a:r>
              <a:rPr lang="fr-FR" sz="1900" b="1" i="1" u="none" strike="noStrike" cap="none">
                <a:solidFill>
                  <a:schemeClr val="dk1"/>
                </a:solidFill>
                <a:latin typeface="Calibri"/>
                <a:ea typeface="Calibri"/>
                <a:cs typeface="Calibri"/>
                <a:sym typeface="Calibri"/>
              </a:rPr>
              <a:t>produce</a:t>
            </a:r>
            <a:r>
              <a:rPr lang="fr-FR" sz="1900" b="0" i="1" u="none" strike="noStrike" cap="none">
                <a:solidFill>
                  <a:schemeClr val="dk1"/>
                </a:solidFill>
                <a:latin typeface="Calibri"/>
                <a:ea typeface="Calibri"/>
                <a:cs typeface="Calibri"/>
                <a:sym typeface="Calibri"/>
              </a:rPr>
              <a:t> data.</a:t>
            </a:r>
            <a:r>
              <a:rPr lang="fr-FR" sz="1900" b="0" i="0" u="none" strike="noStrike" cap="none">
                <a:solidFill>
                  <a:schemeClr val="dk1"/>
                </a:solidFill>
                <a:latin typeface="Calibri"/>
                <a:ea typeface="Calibri"/>
                <a:cs typeface="Calibri"/>
                <a:sym typeface="Calibri"/>
              </a:rPr>
              <a:t>”</a:t>
            </a:r>
            <a:endParaRPr sz="1900" b="0" i="0" u="none" strike="noStrike" cap="none">
              <a:solidFill>
                <a:schemeClr val="dk1"/>
              </a:solidFill>
              <a:latin typeface="Calibri"/>
              <a:ea typeface="Calibri"/>
              <a:cs typeface="Calibri"/>
              <a:sym typeface="Calibri"/>
            </a:endParaRPr>
          </a:p>
          <a:p>
            <a:pPr marL="457200" marR="0" lvl="0" indent="0" algn="r" rtl="0">
              <a:lnSpc>
                <a:spcPct val="90000"/>
              </a:lnSpc>
              <a:spcBef>
                <a:spcPts val="0"/>
              </a:spcBef>
              <a:spcAft>
                <a:spcPts val="0"/>
              </a:spcAft>
              <a:buClr>
                <a:srgbClr val="000000"/>
              </a:buClr>
              <a:buSzPts val="1900"/>
              <a:buFont typeface="Arial"/>
              <a:buNone/>
            </a:pPr>
            <a:r>
              <a:rPr lang="fr-FR" sz="1900" b="0" i="0" u="none" strike="noStrike" cap="none">
                <a:solidFill>
                  <a:schemeClr val="dk1"/>
                </a:solidFill>
                <a:latin typeface="Calibri"/>
                <a:ea typeface="Calibri"/>
                <a:cs typeface="Calibri"/>
                <a:sym typeface="Calibri"/>
              </a:rPr>
              <a:t>Loïc Wacquant </a:t>
            </a:r>
            <a:endParaRPr sz="1900" b="0" i="0" u="none" strike="noStrike" cap="none">
              <a:solidFill>
                <a:schemeClr val="dk1"/>
              </a:solidFill>
              <a:latin typeface="Calibri"/>
              <a:ea typeface="Calibri"/>
              <a:cs typeface="Calibri"/>
              <a:sym typeface="Calibri"/>
            </a:endParaRPr>
          </a:p>
        </p:txBody>
      </p:sp>
      <p:pic>
        <p:nvPicPr>
          <p:cNvPr id="460" name="Google Shape;460;g2ae24a5514c_0_7"/>
          <p:cNvPicPr preferRelativeResize="0"/>
          <p:nvPr/>
        </p:nvPicPr>
        <p:blipFill rotWithShape="1">
          <a:blip r:embed="rId3">
            <a:alphaModFix/>
          </a:blip>
          <a:srcRect/>
          <a:stretch/>
        </p:blipFill>
        <p:spPr>
          <a:xfrm>
            <a:off x="459403" y="4301503"/>
            <a:ext cx="3258637" cy="2168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32292cce303_0_7"/>
          <p:cNvSpPr txBox="1"/>
          <p:nvPr/>
        </p:nvSpPr>
        <p:spPr>
          <a:xfrm>
            <a:off x="228100" y="1043150"/>
            <a:ext cx="87150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Arial"/>
                <a:ea typeface="Arial"/>
                <a:cs typeface="Arial"/>
                <a:sym typeface="Arial"/>
              </a:rPr>
              <a:t>Quantifier = c’est “convenir” puis “mesurer” - Alain Desrosières</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466" name="Google Shape;466;g32292cce303_0_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28</a:t>
            </a:fld>
            <a:endParaRPr sz="1000">
              <a:solidFill>
                <a:srgbClr val="808080"/>
              </a:solidFill>
              <a:latin typeface="Arial"/>
              <a:ea typeface="Arial"/>
              <a:cs typeface="Arial"/>
              <a:sym typeface="Arial"/>
            </a:endParaRPr>
          </a:p>
        </p:txBody>
      </p:sp>
      <p:sp>
        <p:nvSpPr>
          <p:cNvPr id="467" name="Google Shape;467;g32292cce303_0_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8" name="Google Shape;468;g32292cce303_0_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69" name="Google Shape;469;g32292cce303_0_7"/>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70" name="Google Shape;470;g32292cce303_0_7"/>
          <p:cNvSpPr txBox="1"/>
          <p:nvPr/>
        </p:nvSpPr>
        <p:spPr>
          <a:xfrm>
            <a:off x="594975" y="1741250"/>
            <a:ext cx="7446900" cy="4981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700"/>
              <a:buFont typeface="Arial"/>
              <a:buNone/>
            </a:pPr>
            <a:r>
              <a:rPr lang="fr-FR" sz="1700" b="0" i="1" u="none" strike="noStrike" cap="none" dirty="0">
                <a:solidFill>
                  <a:schemeClr val="dk1"/>
                </a:solidFill>
                <a:latin typeface="Calibri"/>
                <a:ea typeface="Calibri"/>
                <a:cs typeface="Calibri"/>
                <a:sym typeface="Calibri"/>
              </a:rPr>
              <a:t>“</a:t>
            </a:r>
            <a:r>
              <a:rPr lang="fr-FR" sz="1700" b="1" i="1" u="none" strike="noStrike" cap="none" dirty="0">
                <a:solidFill>
                  <a:schemeClr val="dk1"/>
                </a:solidFill>
                <a:latin typeface="Calibri"/>
                <a:ea typeface="Calibri"/>
                <a:cs typeface="Calibri"/>
                <a:sym typeface="Calibri"/>
              </a:rPr>
              <a:t>[Quantifier c’est] : </a:t>
            </a:r>
            <a:r>
              <a:rPr lang="fr-FR" sz="1700" b="1" i="1" u="sng" strike="noStrike" cap="none" dirty="0">
                <a:solidFill>
                  <a:schemeClr val="dk1"/>
                </a:solidFill>
                <a:latin typeface="Calibri"/>
                <a:ea typeface="Calibri"/>
                <a:cs typeface="Calibri"/>
                <a:sym typeface="Calibri"/>
              </a:rPr>
              <a:t>exprimer et faire exister sous une forme numérique ce qui, auparavant, était exprimé par des mots</a:t>
            </a:r>
            <a:r>
              <a:rPr lang="fr-FR" sz="1700" b="1" i="1" u="none" strike="noStrike" cap="none" dirty="0">
                <a:solidFill>
                  <a:schemeClr val="dk1"/>
                </a:solidFill>
                <a:latin typeface="Calibri"/>
                <a:ea typeface="Calibri"/>
                <a:cs typeface="Calibri"/>
                <a:sym typeface="Calibri"/>
              </a:rPr>
              <a:t> </a:t>
            </a:r>
            <a:r>
              <a:rPr lang="fr-FR" sz="1700" b="0" i="1" u="none" strike="noStrike" cap="none" dirty="0">
                <a:solidFill>
                  <a:schemeClr val="dk1"/>
                </a:solidFill>
                <a:latin typeface="Calibri"/>
                <a:ea typeface="Calibri"/>
                <a:cs typeface="Calibri"/>
                <a:sym typeface="Calibri"/>
              </a:rPr>
              <a:t>et non par des nombres</a:t>
            </a:r>
            <a:r>
              <a:rPr lang="fr-FR" sz="1700" b="1" i="1" u="none" strike="noStrike" cap="none" dirty="0">
                <a:solidFill>
                  <a:schemeClr val="dk1"/>
                </a:solidFill>
                <a:latin typeface="Calibri"/>
                <a:ea typeface="Calibri"/>
                <a:cs typeface="Calibri"/>
                <a:sym typeface="Calibri"/>
              </a:rPr>
              <a:t>. </a:t>
            </a:r>
            <a:r>
              <a:rPr lang="fr-FR" sz="1700" b="0" i="1" u="none" strike="noStrike" cap="none" dirty="0">
                <a:solidFill>
                  <a:schemeClr val="dk1"/>
                </a:solidFill>
                <a:latin typeface="Calibri"/>
                <a:ea typeface="Calibri"/>
                <a:cs typeface="Calibri"/>
                <a:sym typeface="Calibri"/>
              </a:rPr>
              <a:t>En revanche, l’idée de mesure, inspirée de l’épistémologie traditionnelle des sciences de la nature, implique que quelque chose existe sous une forme déjà mesurable [...]. Dans le cas des sciences sociales ou de l’évaluation des actions publiques, l’emploi immodéré du verbe mesurer induit en erreur, en laissant dans l’ombre les conventions de la quantification. [...] [Elle] suppose que soit</a:t>
            </a:r>
            <a:r>
              <a:rPr lang="fr-FR" sz="1700" b="1" i="1" u="none" strike="noStrike" cap="none" dirty="0">
                <a:solidFill>
                  <a:schemeClr val="dk1"/>
                </a:solidFill>
                <a:latin typeface="Calibri"/>
                <a:ea typeface="Calibri"/>
                <a:cs typeface="Calibri"/>
                <a:sym typeface="Calibri"/>
              </a:rPr>
              <a:t> élaborée et explicitée une série de c</a:t>
            </a:r>
            <a:r>
              <a:rPr lang="fr-FR" sz="1700" b="1" i="1" u="sng" strike="noStrike" cap="none" dirty="0">
                <a:solidFill>
                  <a:schemeClr val="dk1"/>
                </a:solidFill>
                <a:latin typeface="Calibri"/>
                <a:ea typeface="Calibri"/>
                <a:cs typeface="Calibri"/>
                <a:sym typeface="Calibri"/>
              </a:rPr>
              <a:t>onventions d’équivalences préalables</a:t>
            </a:r>
            <a:r>
              <a:rPr lang="fr-FR" sz="1700" b="1" i="1" u="none" strike="noStrike" cap="none" dirty="0">
                <a:solidFill>
                  <a:schemeClr val="dk1"/>
                </a:solidFill>
                <a:latin typeface="Calibri"/>
                <a:ea typeface="Calibri"/>
                <a:cs typeface="Calibri"/>
                <a:sym typeface="Calibri"/>
              </a:rPr>
              <a:t>, impliquant des comparaisons, des négociations, des compromis</a:t>
            </a:r>
            <a:r>
              <a:rPr lang="fr-FR" sz="1700" b="0" i="1" u="none" strike="noStrike" cap="none" dirty="0">
                <a:solidFill>
                  <a:schemeClr val="dk1"/>
                </a:solidFill>
                <a:latin typeface="Calibri"/>
                <a:ea typeface="Calibri"/>
                <a:cs typeface="Calibri"/>
                <a:sym typeface="Calibri"/>
              </a:rPr>
              <a:t>, des traductions, des inscriptions, des codages, des procédures codifiées et réplicables, et des calculs conduisant à la mise en nombre. La mesure proprement dite vient ensuite [...]. </a:t>
            </a:r>
            <a:r>
              <a:rPr lang="fr-FR" sz="1700" b="1" i="1" u="none" strike="noStrike" cap="none" dirty="0">
                <a:solidFill>
                  <a:schemeClr val="dk1"/>
                </a:solidFill>
                <a:latin typeface="Calibri"/>
                <a:ea typeface="Calibri"/>
                <a:cs typeface="Calibri"/>
                <a:sym typeface="Calibri"/>
              </a:rPr>
              <a:t>De ce point de vue, </a:t>
            </a:r>
            <a:r>
              <a:rPr lang="fr-FR" sz="1700" b="1" i="1" u="sng" strike="noStrike" cap="none" dirty="0">
                <a:solidFill>
                  <a:schemeClr val="dk1"/>
                </a:solidFill>
                <a:latin typeface="Calibri"/>
                <a:ea typeface="Calibri"/>
                <a:cs typeface="Calibri"/>
                <a:sym typeface="Calibri"/>
              </a:rPr>
              <a:t>la quantification se décompose en deux moments : convenir et mesurer</a:t>
            </a:r>
            <a:r>
              <a:rPr lang="fr-FR" sz="1700" b="0" i="1" u="none" strike="noStrike" cap="none" dirty="0">
                <a:solidFill>
                  <a:schemeClr val="dk1"/>
                </a:solidFill>
                <a:latin typeface="Calibri"/>
                <a:ea typeface="Calibri"/>
                <a:cs typeface="Calibri"/>
                <a:sym typeface="Calibri"/>
              </a:rPr>
              <a:t>.</a:t>
            </a:r>
            <a:endParaRPr sz="1700" b="0" i="1"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1"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r>
              <a:rPr lang="fr-FR" sz="1700" b="0" i="1" u="none" strike="noStrike" cap="none" dirty="0">
                <a:solidFill>
                  <a:schemeClr val="dk1"/>
                </a:solidFill>
                <a:latin typeface="Calibri"/>
                <a:ea typeface="Calibri"/>
                <a:cs typeface="Calibri"/>
                <a:sym typeface="Calibri"/>
              </a:rPr>
              <a:t>L’usage du verbe quantifier attire l’attention sur la dimension, socialement et cognitivement créatrice, de cette activité. Celle-ci ne fournit pas seulement un reflet du monde (point de vue usuel), </a:t>
            </a:r>
            <a:r>
              <a:rPr lang="fr-FR" sz="1700" b="1" i="1" u="none" strike="noStrike" cap="none" dirty="0">
                <a:solidFill>
                  <a:schemeClr val="dk1"/>
                </a:solidFill>
                <a:latin typeface="Calibri"/>
                <a:ea typeface="Calibri"/>
                <a:cs typeface="Calibri"/>
                <a:sym typeface="Calibri"/>
              </a:rPr>
              <a:t>mais elle le transforme, en le reconfigurant autrement.</a:t>
            </a:r>
            <a:r>
              <a:rPr lang="fr-FR" sz="1700" b="0" i="1" u="none" strike="noStrike" cap="none" dirty="0">
                <a:solidFill>
                  <a:schemeClr val="dk1"/>
                </a:solidFill>
                <a:latin typeface="Calibri"/>
                <a:ea typeface="Calibri"/>
                <a:cs typeface="Calibri"/>
                <a:sym typeface="Calibri"/>
              </a:rPr>
              <a:t>”</a:t>
            </a:r>
            <a:endParaRPr sz="1700" b="0" i="1" u="none" strike="noStrike" cap="none" dirty="0">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700"/>
              <a:buFont typeface="Arial"/>
              <a:buNone/>
            </a:pPr>
            <a:r>
              <a:rPr lang="fr-FR" sz="1700" b="0" i="0" u="none" strike="noStrike" cap="none" dirty="0">
                <a:solidFill>
                  <a:schemeClr val="dk1"/>
                </a:solidFill>
                <a:latin typeface="Calibri"/>
                <a:ea typeface="Calibri"/>
                <a:cs typeface="Calibri"/>
                <a:sym typeface="Calibri"/>
              </a:rPr>
              <a:t>Alain </a:t>
            </a:r>
            <a:r>
              <a:rPr lang="fr-FR" sz="1700" b="0" i="0" u="none" strike="noStrike" cap="none" dirty="0" err="1">
                <a:solidFill>
                  <a:schemeClr val="dk1"/>
                </a:solidFill>
                <a:latin typeface="Calibri"/>
                <a:ea typeface="Calibri"/>
                <a:cs typeface="Calibri"/>
                <a:sym typeface="Calibri"/>
              </a:rPr>
              <a:t>Desrosières</a:t>
            </a:r>
            <a:r>
              <a:rPr lang="fr-FR" sz="1700" b="0" i="0" u="none" strike="noStrike" cap="none" dirty="0">
                <a:solidFill>
                  <a:schemeClr val="dk1"/>
                </a:solidFill>
                <a:latin typeface="Calibri"/>
                <a:ea typeface="Calibri"/>
                <a:cs typeface="Calibri"/>
                <a:sym typeface="Calibri"/>
              </a:rPr>
              <a:t>, </a:t>
            </a:r>
            <a:r>
              <a:rPr lang="fr-FR" sz="1700" b="0" i="1" u="none" strike="noStrike" cap="none" dirty="0">
                <a:solidFill>
                  <a:schemeClr val="dk1"/>
                </a:solidFill>
                <a:latin typeface="Calibri"/>
                <a:ea typeface="Calibri"/>
                <a:cs typeface="Calibri"/>
                <a:sym typeface="Calibri"/>
              </a:rPr>
              <a:t>Pour une sociologie historique de la quantification</a:t>
            </a:r>
            <a:r>
              <a:rPr lang="fr-FR" sz="1700" b="0" i="0" u="none" strike="noStrike" cap="none" dirty="0">
                <a:solidFill>
                  <a:schemeClr val="dk1"/>
                </a:solidFill>
                <a:latin typeface="Calibri"/>
                <a:ea typeface="Calibri"/>
                <a:cs typeface="Calibri"/>
                <a:sym typeface="Calibri"/>
              </a:rPr>
              <a:t>, </a:t>
            </a:r>
            <a:endParaRPr sz="1700" b="0" i="0" u="none" strike="noStrike" cap="none" dirty="0">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700"/>
              <a:buFont typeface="Arial"/>
              <a:buNone/>
            </a:pPr>
            <a:r>
              <a:rPr lang="fr-FR" sz="1700" b="0" i="1" u="none" strike="noStrike" cap="none" dirty="0">
                <a:solidFill>
                  <a:schemeClr val="dk1"/>
                </a:solidFill>
                <a:latin typeface="Calibri"/>
                <a:ea typeface="Calibri"/>
                <a:cs typeface="Calibri"/>
                <a:sym typeface="Calibri"/>
              </a:rPr>
              <a:t>L’argument statistique I</a:t>
            </a:r>
            <a:r>
              <a:rPr lang="fr-FR" sz="1700" b="0" i="0" u="none" strike="noStrike" cap="none" dirty="0">
                <a:solidFill>
                  <a:schemeClr val="dk1"/>
                </a:solidFill>
                <a:latin typeface="Calibri"/>
                <a:ea typeface="Calibri"/>
                <a:cs typeface="Calibri"/>
                <a:sym typeface="Calibri"/>
              </a:rPr>
              <a:t>, p10-11 </a:t>
            </a:r>
            <a:endParaRPr sz="17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1" u="none" strike="noStrike" cap="none" dirty="0">
              <a:solidFill>
                <a:schemeClr val="dk1"/>
              </a:solidFill>
              <a:latin typeface="Calibri"/>
              <a:ea typeface="Calibri"/>
              <a:cs typeface="Calibri"/>
              <a:sym typeface="Calibri"/>
            </a:endParaRPr>
          </a:p>
        </p:txBody>
      </p:sp>
      <p:sp>
        <p:nvSpPr>
          <p:cNvPr id="471" name="Google Shape;471;g32292cce303_0_7"/>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(11/11)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3273c2fc512_0_24"/>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477" name="Google Shape;477;g3273c2fc512_0_24"/>
          <p:cNvSpPr txBox="1"/>
          <p:nvPr/>
        </p:nvSpPr>
        <p:spPr>
          <a:xfrm>
            <a:off x="228100" y="1504000"/>
            <a:ext cx="8013300" cy="6663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None/>
            </a:pPr>
            <a:endParaRPr sz="1670" dirty="0">
              <a:solidFill>
                <a:schemeClr val="dk1"/>
              </a:solidFill>
              <a:latin typeface="Calibri"/>
              <a:ea typeface="Calibri"/>
              <a:cs typeface="Calibri"/>
              <a:sym typeface="Calibri"/>
            </a:endParaRPr>
          </a:p>
          <a:p>
            <a:pPr marL="457200" marR="0" lvl="0" indent="-334645" algn="l" rtl="0">
              <a:lnSpc>
                <a:spcPct val="115000"/>
              </a:lnSpc>
              <a:spcBef>
                <a:spcPts val="25"/>
              </a:spcBef>
              <a:spcAft>
                <a:spcPts val="0"/>
              </a:spcAft>
              <a:buClr>
                <a:schemeClr val="dk1"/>
              </a:buClr>
              <a:buSzPts val="1670"/>
              <a:buFont typeface="Calibri"/>
              <a:buChar char="●"/>
            </a:pPr>
            <a:r>
              <a:rPr lang="fr-FR" sz="1670" b="0" i="0" u="none" strike="noStrike" cap="none" dirty="0">
                <a:solidFill>
                  <a:schemeClr val="dk1"/>
                </a:solidFill>
                <a:latin typeface="Calibri"/>
                <a:ea typeface="Calibri"/>
                <a:cs typeface="Calibri"/>
                <a:sym typeface="Calibri"/>
              </a:rPr>
              <a:t>Lors d’une enquête par questionnaire, les </a:t>
            </a:r>
            <a:r>
              <a:rPr lang="fr-FR" sz="1670" b="0" i="0" u="none" strike="noStrike" cap="none" dirty="0" err="1">
                <a:solidFill>
                  <a:schemeClr val="dk1"/>
                </a:solidFill>
                <a:latin typeface="Calibri"/>
                <a:ea typeface="Calibri"/>
                <a:cs typeface="Calibri"/>
                <a:sym typeface="Calibri"/>
              </a:rPr>
              <a:t>chercheur.es</a:t>
            </a:r>
            <a:r>
              <a:rPr lang="fr-FR" sz="1670" b="0" i="0" u="none" strike="noStrike" cap="none" dirty="0">
                <a:solidFill>
                  <a:schemeClr val="dk1"/>
                </a:solidFill>
                <a:latin typeface="Calibri"/>
                <a:ea typeface="Calibri"/>
                <a:cs typeface="Calibri"/>
                <a:sym typeface="Calibri"/>
              </a:rPr>
              <a:t> disposent de deux stratégies :</a:t>
            </a:r>
            <a:endParaRPr sz="1670" dirty="0">
              <a:solidFill>
                <a:schemeClr val="dk1"/>
              </a:solidFill>
              <a:latin typeface="Calibri"/>
              <a:ea typeface="Calibri"/>
              <a:cs typeface="Calibri"/>
              <a:sym typeface="Calibri"/>
            </a:endParaRPr>
          </a:p>
          <a:p>
            <a:pPr marL="892798" marR="0" lvl="0" indent="-336443" algn="l" rtl="0">
              <a:lnSpc>
                <a:spcPct val="115000"/>
              </a:lnSpc>
              <a:spcBef>
                <a:spcPts val="0"/>
              </a:spcBef>
              <a:spcAft>
                <a:spcPts val="0"/>
              </a:spcAft>
              <a:buClr>
                <a:schemeClr val="dk1"/>
              </a:buClr>
              <a:buSzPts val="1670"/>
              <a:buFont typeface="Calibri"/>
              <a:buAutoNum type="arabicPeriod"/>
            </a:pPr>
            <a:r>
              <a:rPr lang="fr-FR" sz="1670" b="0" i="0" u="none" strike="noStrike" cap="none" dirty="0">
                <a:solidFill>
                  <a:schemeClr val="dk1"/>
                </a:solidFill>
                <a:latin typeface="Calibri"/>
                <a:ea typeface="Calibri"/>
                <a:cs typeface="Calibri"/>
                <a:sym typeface="Calibri"/>
              </a:rPr>
              <a:t>Une</a:t>
            </a:r>
            <a:r>
              <a:rPr lang="fr-FR" sz="1670" b="1" i="0" u="none" strike="noStrike" cap="none" dirty="0">
                <a:solidFill>
                  <a:schemeClr val="dk1"/>
                </a:solidFill>
                <a:latin typeface="Calibri"/>
                <a:ea typeface="Calibri"/>
                <a:cs typeface="Calibri"/>
                <a:sym typeface="Calibri"/>
              </a:rPr>
              <a:t> enquête exhaustive </a:t>
            </a:r>
            <a:r>
              <a:rPr lang="fr-FR" sz="1670" b="0" i="0" u="none" strike="noStrike" cap="none" dirty="0">
                <a:solidFill>
                  <a:schemeClr val="dk1"/>
                </a:solidFill>
                <a:latin typeface="Calibri"/>
                <a:ea typeface="Calibri"/>
                <a:cs typeface="Calibri"/>
                <a:sym typeface="Calibri"/>
              </a:rPr>
              <a:t>auprès de tous les individus de la population qui l’intéresse.</a:t>
            </a:r>
            <a:endParaRPr sz="1670" b="0" i="0" u="none" strike="noStrike" cap="none" dirty="0">
              <a:solidFill>
                <a:schemeClr val="dk1"/>
              </a:solidFill>
              <a:latin typeface="Calibri"/>
              <a:ea typeface="Calibri"/>
              <a:cs typeface="Calibri"/>
              <a:sym typeface="Calibri"/>
            </a:endParaRPr>
          </a:p>
          <a:p>
            <a:pPr marL="892798" marR="0" lvl="0" indent="-336443" algn="l" rtl="0">
              <a:lnSpc>
                <a:spcPct val="115000"/>
              </a:lnSpc>
              <a:spcBef>
                <a:spcPts val="0"/>
              </a:spcBef>
              <a:spcAft>
                <a:spcPts val="0"/>
              </a:spcAft>
              <a:buClr>
                <a:schemeClr val="dk1"/>
              </a:buClr>
              <a:buSzPts val="1670"/>
              <a:buFont typeface="Calibri"/>
              <a:buAutoNum type="arabicPeriod"/>
            </a:pPr>
            <a:r>
              <a:rPr lang="fr-FR" sz="1670" b="0" i="0" u="none" strike="noStrike" cap="none" dirty="0">
                <a:solidFill>
                  <a:schemeClr val="dk1"/>
                </a:solidFill>
                <a:latin typeface="Calibri"/>
                <a:ea typeface="Calibri"/>
                <a:cs typeface="Calibri"/>
                <a:sym typeface="Calibri"/>
              </a:rPr>
              <a:t>Enquêter des </a:t>
            </a:r>
            <a:r>
              <a:rPr lang="fr-FR" sz="1670" b="1" i="0" u="none" strike="noStrike" cap="none" dirty="0">
                <a:solidFill>
                  <a:schemeClr val="dk1"/>
                </a:solidFill>
                <a:latin typeface="Calibri"/>
                <a:ea typeface="Calibri"/>
                <a:cs typeface="Calibri"/>
                <a:sym typeface="Calibri"/>
              </a:rPr>
              <a:t>“sous-ensembles”</a:t>
            </a:r>
            <a:r>
              <a:rPr lang="fr-FR" sz="1670" b="0" i="0" u="none" strike="noStrike" cap="none" dirty="0">
                <a:solidFill>
                  <a:schemeClr val="dk1"/>
                </a:solidFill>
                <a:latin typeface="Calibri"/>
                <a:ea typeface="Calibri"/>
                <a:cs typeface="Calibri"/>
                <a:sym typeface="Calibri"/>
              </a:rPr>
              <a:t> ou </a:t>
            </a:r>
            <a:r>
              <a:rPr lang="fr-FR" sz="1670" b="1" i="0" u="none" strike="noStrike" cap="none" dirty="0">
                <a:solidFill>
                  <a:schemeClr val="dk1"/>
                </a:solidFill>
                <a:latin typeface="Calibri"/>
                <a:ea typeface="Calibri"/>
                <a:cs typeface="Calibri"/>
                <a:sym typeface="Calibri"/>
              </a:rPr>
              <a:t>“fractions” </a:t>
            </a:r>
            <a:r>
              <a:rPr lang="fr-FR" sz="1670" b="0" i="0" u="none" strike="noStrike" cap="none" dirty="0">
                <a:solidFill>
                  <a:schemeClr val="dk1"/>
                </a:solidFill>
                <a:latin typeface="Calibri"/>
                <a:ea typeface="Calibri"/>
                <a:cs typeface="Calibri"/>
                <a:sym typeface="Calibri"/>
              </a:rPr>
              <a:t>de la population</a:t>
            </a:r>
            <a:r>
              <a:rPr lang="fr-FR" sz="1670" dirty="0">
                <a:solidFill>
                  <a:schemeClr val="dk1"/>
                </a:solidFill>
                <a:latin typeface="Calibri"/>
                <a:ea typeface="Calibri"/>
                <a:cs typeface="Calibri"/>
                <a:sym typeface="Calibri"/>
              </a:rPr>
              <a:t>: un </a:t>
            </a:r>
            <a:r>
              <a:rPr lang="fr-FR" sz="1670" b="1" dirty="0">
                <a:solidFill>
                  <a:srgbClr val="990000"/>
                </a:solidFill>
                <a:latin typeface="Calibri"/>
                <a:ea typeface="Calibri"/>
                <a:cs typeface="Calibri"/>
                <a:sym typeface="Calibri"/>
              </a:rPr>
              <a:t>échantillon</a:t>
            </a:r>
            <a:endParaRPr sz="1670" b="1" dirty="0">
              <a:solidFill>
                <a:srgbClr val="990000"/>
              </a:solidFill>
              <a:latin typeface="Calibri"/>
              <a:ea typeface="Calibri"/>
              <a:cs typeface="Calibri"/>
              <a:sym typeface="Calibri"/>
            </a:endParaRPr>
          </a:p>
          <a:p>
            <a:pPr marL="0" marR="0" lvl="0" indent="0" algn="l" rtl="0">
              <a:lnSpc>
                <a:spcPct val="115000"/>
              </a:lnSpc>
              <a:spcBef>
                <a:spcPts val="0"/>
              </a:spcBef>
              <a:spcAft>
                <a:spcPts val="0"/>
              </a:spcAft>
              <a:buNone/>
            </a:pPr>
            <a:endParaRPr sz="1670" b="1" dirty="0">
              <a:solidFill>
                <a:srgbClr val="990000"/>
              </a:solidFill>
              <a:latin typeface="Calibri"/>
              <a:ea typeface="Calibri"/>
              <a:cs typeface="Calibri"/>
              <a:sym typeface="Calibri"/>
            </a:endParaRPr>
          </a:p>
          <a:p>
            <a:pPr marL="457200" lvl="0" indent="-334645" algn="l" rtl="0">
              <a:lnSpc>
                <a:spcPct val="115000"/>
              </a:lnSpc>
              <a:spcBef>
                <a:spcPts val="25"/>
              </a:spcBef>
              <a:spcAft>
                <a:spcPts val="0"/>
              </a:spcAft>
              <a:buClr>
                <a:schemeClr val="dk1"/>
              </a:buClr>
              <a:buSzPts val="1670"/>
              <a:buFont typeface="Calibri"/>
              <a:buChar char="●"/>
            </a:pPr>
            <a:r>
              <a:rPr lang="fr-FR" sz="1670" b="1" dirty="0">
                <a:solidFill>
                  <a:schemeClr val="dk1"/>
                </a:solidFill>
                <a:latin typeface="Calibri"/>
                <a:ea typeface="Calibri"/>
                <a:cs typeface="Calibri"/>
                <a:sym typeface="Calibri"/>
              </a:rPr>
              <a:t>Les enquêtes exhaustives sont très coûteuses</a:t>
            </a:r>
            <a:r>
              <a:rPr lang="fr-FR" sz="1670" dirty="0">
                <a:solidFill>
                  <a:schemeClr val="dk1"/>
                </a:solidFill>
                <a:latin typeface="Calibri"/>
                <a:ea typeface="Calibri"/>
                <a:cs typeface="Calibri"/>
                <a:sym typeface="Calibri"/>
              </a:rPr>
              <a:t>, fastidieuses et parfois impossibles techniquement.</a:t>
            </a:r>
            <a:endParaRPr sz="1670" dirty="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dirty="0">
                <a:solidFill>
                  <a:schemeClr val="dk1"/>
                </a:solidFill>
                <a:latin typeface="Calibri"/>
                <a:ea typeface="Calibri"/>
                <a:cs typeface="Calibri"/>
                <a:sym typeface="Calibri"/>
              </a:rPr>
              <a:t>L’une des seules enquêtes à visée exhaustive est le </a:t>
            </a:r>
            <a:r>
              <a:rPr lang="fr-FR" sz="1470" b="1" dirty="0">
                <a:solidFill>
                  <a:schemeClr val="dk1"/>
                </a:solidFill>
                <a:latin typeface="Calibri"/>
                <a:ea typeface="Calibri"/>
                <a:cs typeface="Calibri"/>
                <a:sym typeface="Calibri"/>
              </a:rPr>
              <a:t>recensement</a:t>
            </a:r>
            <a:r>
              <a:rPr lang="fr-FR" sz="1470" dirty="0">
                <a:solidFill>
                  <a:schemeClr val="dk1"/>
                </a:solidFill>
                <a:latin typeface="Calibri"/>
                <a:ea typeface="Calibri"/>
                <a:cs typeface="Calibri"/>
                <a:sym typeface="Calibri"/>
              </a:rPr>
              <a:t> (qui sert à dénombrer l’ensemble des habitants d’un territoire)</a:t>
            </a:r>
            <a:endParaRPr sz="1470" dirty="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dirty="0">
                <a:solidFill>
                  <a:schemeClr val="dk1"/>
                </a:solidFill>
                <a:latin typeface="Calibri"/>
                <a:ea typeface="Calibri"/>
                <a:cs typeface="Calibri"/>
                <a:sym typeface="Calibri"/>
              </a:rPr>
              <a:t>Mais en France, même le recensement fait depuis 2004 recours à des méthodes d'échantillonnages (pour les communes de plus de 10 000 habitants)</a:t>
            </a:r>
            <a:endParaRPr sz="1470" dirty="0">
              <a:solidFill>
                <a:schemeClr val="dk1"/>
              </a:solidFill>
              <a:latin typeface="Calibri"/>
              <a:ea typeface="Calibri"/>
              <a:cs typeface="Calibri"/>
              <a:sym typeface="Calibri"/>
            </a:endParaRPr>
          </a:p>
          <a:p>
            <a:pPr marL="914400" lvl="0" indent="0" algn="l" rtl="0">
              <a:lnSpc>
                <a:spcPct val="115000"/>
              </a:lnSpc>
              <a:spcBef>
                <a:spcPts val="25"/>
              </a:spcBef>
              <a:spcAft>
                <a:spcPts val="0"/>
              </a:spcAft>
              <a:buNone/>
            </a:pPr>
            <a:r>
              <a:rPr lang="fr-FR" sz="1100" dirty="0">
                <a:solidFill>
                  <a:schemeClr val="dk1"/>
                </a:solidFill>
              </a:rPr>
              <a:t>Dumont, G. (2018) . Une exception française : son recensement de la population Quelle méthode ? Quelles insuffisances ? Comment l’améliorer ? </a:t>
            </a:r>
            <a:r>
              <a:rPr lang="fr-FR" sz="1100" i="1" dirty="0">
                <a:solidFill>
                  <a:schemeClr val="dk1"/>
                </a:solidFill>
              </a:rPr>
              <a:t>Les Analyses de Population &amp; Avenir, </a:t>
            </a:r>
            <a:r>
              <a:rPr lang="fr-FR" sz="1100" dirty="0">
                <a:solidFill>
                  <a:schemeClr val="dk1"/>
                </a:solidFill>
              </a:rPr>
              <a:t>N° 3(13), 1-26.</a:t>
            </a:r>
            <a:r>
              <a:rPr lang="fr-FR" sz="1100" dirty="0">
                <a:solidFill>
                  <a:schemeClr val="dk1"/>
                </a:solidFill>
                <a:uFill>
                  <a:noFill/>
                </a:uFill>
                <a:hlinkClick r:id="rId3">
                  <a:extLst>
                    <a:ext uri="{A12FA001-AC4F-418D-AE19-62706E023703}">
                      <ahyp:hlinkClr xmlns:ahyp="http://schemas.microsoft.com/office/drawing/2018/hyperlinkcolor" val="tx"/>
                    </a:ext>
                  </a:extLst>
                </a:hlinkClick>
              </a:rPr>
              <a:t> </a:t>
            </a:r>
            <a:r>
              <a:rPr lang="fr-FR" sz="1100" u="sng" dirty="0">
                <a:solidFill>
                  <a:schemeClr val="hlink"/>
                </a:solidFill>
                <a:hlinkClick r:id="rId3"/>
              </a:rPr>
              <a:t>https://doi.org/10.3917/lap.003.0001</a:t>
            </a:r>
            <a:r>
              <a:rPr lang="fr-FR" sz="1100" dirty="0">
                <a:solidFill>
                  <a:schemeClr val="dk1"/>
                </a:solidFill>
              </a:rPr>
              <a:t>. `</a:t>
            </a:r>
            <a:endParaRPr sz="1470" dirty="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dirty="0">
                <a:solidFill>
                  <a:schemeClr val="dk1"/>
                </a:solidFill>
                <a:latin typeface="Calibri"/>
                <a:ea typeface="Calibri"/>
                <a:cs typeface="Calibri"/>
                <a:sym typeface="Calibri"/>
              </a:rPr>
              <a:t>L'échantillonnage, une idée qui émerge au milieu du XIXe siècle avec Adolphe </a:t>
            </a:r>
            <a:r>
              <a:rPr lang="fr-FR" sz="1470" dirty="0" err="1">
                <a:solidFill>
                  <a:schemeClr val="dk1"/>
                </a:solidFill>
                <a:latin typeface="Calibri"/>
                <a:ea typeface="Calibri"/>
                <a:cs typeface="Calibri"/>
                <a:sym typeface="Calibri"/>
              </a:rPr>
              <a:t>Quetelet</a:t>
            </a:r>
            <a:r>
              <a:rPr lang="fr-FR" sz="1470" dirty="0">
                <a:solidFill>
                  <a:schemeClr val="dk1"/>
                </a:solidFill>
                <a:latin typeface="Calibri"/>
                <a:ea typeface="Calibri"/>
                <a:cs typeface="Calibri"/>
                <a:sym typeface="Calibri"/>
              </a:rPr>
              <a:t> mais qui met du temps à s’imposer…</a:t>
            </a:r>
            <a:endParaRPr sz="1470" dirty="0">
              <a:solidFill>
                <a:schemeClr val="dk1"/>
              </a:solidFill>
              <a:latin typeface="Calibri"/>
              <a:ea typeface="Calibri"/>
              <a:cs typeface="Calibri"/>
              <a:sym typeface="Calibri"/>
            </a:endParaRPr>
          </a:p>
          <a:p>
            <a:pPr marL="914400" lvl="0" indent="0" algn="l" rtl="0">
              <a:lnSpc>
                <a:spcPct val="115000"/>
              </a:lnSpc>
              <a:spcBef>
                <a:spcPts val="25"/>
              </a:spcBef>
              <a:spcAft>
                <a:spcPts val="0"/>
              </a:spcAft>
              <a:buNone/>
            </a:pPr>
            <a:endParaRPr sz="1100" dirty="0">
              <a:solidFill>
                <a:schemeClr val="dk1"/>
              </a:solidFill>
            </a:endParaRPr>
          </a:p>
          <a:p>
            <a:pPr marL="0" lvl="0" indent="0" algn="l" rtl="0">
              <a:lnSpc>
                <a:spcPct val="115000"/>
              </a:lnSpc>
              <a:spcBef>
                <a:spcPts val="25"/>
              </a:spcBef>
              <a:spcAft>
                <a:spcPts val="0"/>
              </a:spcAft>
              <a:buClr>
                <a:schemeClr val="dk1"/>
              </a:buClr>
              <a:buSzPts val="1100"/>
              <a:buFont typeface="Arial"/>
              <a:buNone/>
            </a:pPr>
            <a:endParaRPr sz="1670" b="1" dirty="0">
              <a:solidFill>
                <a:srgbClr val="990000"/>
              </a:solidFill>
              <a:latin typeface="Calibri"/>
              <a:ea typeface="Calibri"/>
              <a:cs typeface="Calibri"/>
              <a:sym typeface="Calibri"/>
            </a:endParaRPr>
          </a:p>
          <a:p>
            <a:pPr marL="0" lvl="0" indent="0" algn="l" rtl="0">
              <a:lnSpc>
                <a:spcPct val="115000"/>
              </a:lnSpc>
              <a:spcBef>
                <a:spcPts val="25"/>
              </a:spcBef>
              <a:spcAft>
                <a:spcPts val="0"/>
              </a:spcAft>
              <a:buClr>
                <a:schemeClr val="dk1"/>
              </a:buClr>
              <a:buSzPts val="1670"/>
              <a:buFont typeface="Arial"/>
              <a:buNone/>
            </a:pPr>
            <a:endParaRPr sz="1670" b="1"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670" b="1" dirty="0">
              <a:solidFill>
                <a:srgbClr val="990000"/>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dirty="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dirty="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dirty="0">
              <a:solidFill>
                <a:schemeClr val="dk1"/>
              </a:solidFill>
              <a:latin typeface="Calibri"/>
              <a:ea typeface="Calibri"/>
              <a:cs typeface="Calibri"/>
              <a:sym typeface="Calibri"/>
            </a:endParaRPr>
          </a:p>
        </p:txBody>
      </p:sp>
      <p:sp>
        <p:nvSpPr>
          <p:cNvPr id="478" name="Google Shape;478;g3273c2fc512_0_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29</a:t>
            </a:fld>
            <a:endParaRPr sz="1000">
              <a:solidFill>
                <a:srgbClr val="808080"/>
              </a:solidFill>
              <a:latin typeface="Arial"/>
              <a:ea typeface="Arial"/>
              <a:cs typeface="Arial"/>
              <a:sym typeface="Arial"/>
            </a:endParaRPr>
          </a:p>
        </p:txBody>
      </p:sp>
      <p:sp>
        <p:nvSpPr>
          <p:cNvPr id="479" name="Google Shape;479;g3273c2fc512_0_2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0" name="Google Shape;480;g3273c2fc512_0_24"/>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81" name="Google Shape;481;g3273c2fc512_0_2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3273c2fc512_0_55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a:t>
            </a:fld>
            <a:endParaRPr sz="1000">
              <a:solidFill>
                <a:srgbClr val="808080"/>
              </a:solidFill>
              <a:latin typeface="Arial"/>
              <a:ea typeface="Arial"/>
              <a:cs typeface="Arial"/>
              <a:sym typeface="Arial"/>
            </a:endParaRPr>
          </a:p>
        </p:txBody>
      </p:sp>
      <p:sp>
        <p:nvSpPr>
          <p:cNvPr id="196" name="Google Shape;196;g3273c2fc512_0_55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 name="Google Shape;197;g3273c2fc512_0_55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98" name="Google Shape;198;g3273c2fc512_0_553"/>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199" name="Google Shape;199;g3273c2fc512_0_553"/>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3273c2fc512_0_4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487" name="Google Shape;487;g3273c2fc512_0_46"/>
          <p:cNvSpPr txBox="1"/>
          <p:nvPr/>
        </p:nvSpPr>
        <p:spPr>
          <a:xfrm>
            <a:off x="228100" y="1504000"/>
            <a:ext cx="8013300" cy="8012400"/>
          </a:xfrm>
          <a:prstGeom prst="rect">
            <a:avLst/>
          </a:prstGeom>
          <a:noFill/>
          <a:ln>
            <a:noFill/>
          </a:ln>
        </p:spPr>
        <p:txBody>
          <a:bodyPr spcFirstLastPara="1" wrap="square" lIns="91425" tIns="91425" rIns="91425" bIns="91425" anchor="t" anchorCtr="0">
            <a:spAutoFit/>
          </a:bodyPr>
          <a:lstStyle/>
          <a:p>
            <a:pPr marL="457200" marR="0" lvl="0" indent="-334645" algn="l" rtl="0">
              <a:lnSpc>
                <a:spcPct val="115000"/>
              </a:lnSpc>
              <a:spcBef>
                <a:spcPts val="25"/>
              </a:spcBef>
              <a:spcAft>
                <a:spcPts val="0"/>
              </a:spcAft>
              <a:buClr>
                <a:schemeClr val="dk1"/>
              </a:buClr>
              <a:buSzPts val="1670"/>
              <a:buFont typeface="Calibri"/>
              <a:buChar char="●"/>
            </a:pPr>
            <a:r>
              <a:rPr lang="fr-FR" sz="1670" b="0" i="0" u="none" strike="noStrike" cap="none" dirty="0">
                <a:solidFill>
                  <a:schemeClr val="dk1"/>
                </a:solidFill>
                <a:latin typeface="Calibri"/>
                <a:ea typeface="Calibri"/>
                <a:cs typeface="Calibri"/>
                <a:sym typeface="Calibri"/>
              </a:rPr>
              <a:t>Lors d’une enquête par questionnaire, les </a:t>
            </a:r>
            <a:r>
              <a:rPr lang="fr-FR" sz="1670" b="0" i="0" u="none" strike="noStrike" cap="none" dirty="0" err="1">
                <a:solidFill>
                  <a:schemeClr val="dk1"/>
                </a:solidFill>
                <a:latin typeface="Calibri"/>
                <a:ea typeface="Calibri"/>
                <a:cs typeface="Calibri"/>
                <a:sym typeface="Calibri"/>
              </a:rPr>
              <a:t>chercheur.es</a:t>
            </a:r>
            <a:r>
              <a:rPr lang="fr-FR" sz="1670" b="0" i="0" u="none" strike="noStrike" cap="none" dirty="0">
                <a:solidFill>
                  <a:schemeClr val="dk1"/>
                </a:solidFill>
                <a:latin typeface="Calibri"/>
                <a:ea typeface="Calibri"/>
                <a:cs typeface="Calibri"/>
                <a:sym typeface="Calibri"/>
              </a:rPr>
              <a:t> disposent de deux stratégies :</a:t>
            </a:r>
            <a:endParaRPr sz="1670" b="0" i="0" u="none" strike="noStrike" cap="none" dirty="0">
              <a:solidFill>
                <a:schemeClr val="dk1"/>
              </a:solidFill>
              <a:latin typeface="Calibri"/>
              <a:ea typeface="Calibri"/>
              <a:cs typeface="Calibri"/>
              <a:sym typeface="Calibri"/>
            </a:endParaRPr>
          </a:p>
          <a:p>
            <a:pPr marL="892798" marR="0" lvl="0" indent="-336443" algn="l" rtl="0">
              <a:lnSpc>
                <a:spcPct val="115000"/>
              </a:lnSpc>
              <a:spcBef>
                <a:spcPts val="0"/>
              </a:spcBef>
              <a:spcAft>
                <a:spcPts val="0"/>
              </a:spcAft>
              <a:buClr>
                <a:schemeClr val="dk1"/>
              </a:buClr>
              <a:buSzPts val="1670"/>
              <a:buFont typeface="Calibri"/>
              <a:buAutoNum type="arabicPeriod"/>
            </a:pPr>
            <a:r>
              <a:rPr lang="fr-FR" sz="1670" b="0" i="0" u="none" strike="noStrike" cap="none" dirty="0">
                <a:solidFill>
                  <a:schemeClr val="dk1"/>
                </a:solidFill>
                <a:latin typeface="Calibri"/>
                <a:ea typeface="Calibri"/>
                <a:cs typeface="Calibri"/>
                <a:sym typeface="Calibri"/>
              </a:rPr>
              <a:t>Une</a:t>
            </a:r>
            <a:r>
              <a:rPr lang="fr-FR" sz="1670" b="1" i="0" u="none" strike="noStrike" cap="none" dirty="0">
                <a:solidFill>
                  <a:schemeClr val="dk1"/>
                </a:solidFill>
                <a:latin typeface="Calibri"/>
                <a:ea typeface="Calibri"/>
                <a:cs typeface="Calibri"/>
                <a:sym typeface="Calibri"/>
              </a:rPr>
              <a:t> enquête exhaustive </a:t>
            </a:r>
            <a:r>
              <a:rPr lang="fr-FR" sz="1670" b="0" i="0" u="none" strike="noStrike" cap="none" dirty="0">
                <a:solidFill>
                  <a:schemeClr val="dk1"/>
                </a:solidFill>
                <a:latin typeface="Calibri"/>
                <a:ea typeface="Calibri"/>
                <a:cs typeface="Calibri"/>
                <a:sym typeface="Calibri"/>
              </a:rPr>
              <a:t>auprès de tous les individus de la population qui l’intéresse.</a:t>
            </a:r>
            <a:endParaRPr sz="1670" b="0" i="0" u="none" strike="noStrike" cap="none" dirty="0">
              <a:solidFill>
                <a:schemeClr val="dk1"/>
              </a:solidFill>
              <a:latin typeface="Calibri"/>
              <a:ea typeface="Calibri"/>
              <a:cs typeface="Calibri"/>
              <a:sym typeface="Calibri"/>
            </a:endParaRPr>
          </a:p>
          <a:p>
            <a:pPr marL="892798" marR="0" lvl="0" indent="-336443" algn="l" rtl="0">
              <a:lnSpc>
                <a:spcPct val="115000"/>
              </a:lnSpc>
              <a:spcBef>
                <a:spcPts val="0"/>
              </a:spcBef>
              <a:spcAft>
                <a:spcPts val="0"/>
              </a:spcAft>
              <a:buClr>
                <a:schemeClr val="dk1"/>
              </a:buClr>
              <a:buSzPts val="1670"/>
              <a:buFont typeface="Calibri"/>
              <a:buAutoNum type="arabicPeriod"/>
            </a:pPr>
            <a:r>
              <a:rPr lang="fr-FR" sz="1670" b="0" i="0" u="none" strike="noStrike" cap="none" dirty="0">
                <a:solidFill>
                  <a:schemeClr val="dk1"/>
                </a:solidFill>
                <a:latin typeface="Calibri"/>
                <a:ea typeface="Calibri"/>
                <a:cs typeface="Calibri"/>
                <a:sym typeface="Calibri"/>
              </a:rPr>
              <a:t>Enquêter des </a:t>
            </a:r>
            <a:r>
              <a:rPr lang="fr-FR" sz="1670" b="1" i="0" u="none" strike="noStrike" cap="none" dirty="0">
                <a:solidFill>
                  <a:schemeClr val="dk1"/>
                </a:solidFill>
                <a:latin typeface="Calibri"/>
                <a:ea typeface="Calibri"/>
                <a:cs typeface="Calibri"/>
                <a:sym typeface="Calibri"/>
              </a:rPr>
              <a:t>“sous-ensembles”</a:t>
            </a:r>
            <a:r>
              <a:rPr lang="fr-FR" sz="1670" b="0" i="0" u="none" strike="noStrike" cap="none" dirty="0">
                <a:solidFill>
                  <a:schemeClr val="dk1"/>
                </a:solidFill>
                <a:latin typeface="Calibri"/>
                <a:ea typeface="Calibri"/>
                <a:cs typeface="Calibri"/>
                <a:sym typeface="Calibri"/>
              </a:rPr>
              <a:t> ou </a:t>
            </a:r>
            <a:r>
              <a:rPr lang="fr-FR" sz="1670" b="1" i="0" u="none" strike="noStrike" cap="none" dirty="0">
                <a:solidFill>
                  <a:schemeClr val="dk1"/>
                </a:solidFill>
                <a:latin typeface="Calibri"/>
                <a:ea typeface="Calibri"/>
                <a:cs typeface="Calibri"/>
                <a:sym typeface="Calibri"/>
              </a:rPr>
              <a:t>“fractions” </a:t>
            </a:r>
            <a:r>
              <a:rPr lang="fr-FR" sz="1670" b="0" i="0" u="none" strike="noStrike" cap="none" dirty="0">
                <a:solidFill>
                  <a:schemeClr val="dk1"/>
                </a:solidFill>
                <a:latin typeface="Calibri"/>
                <a:ea typeface="Calibri"/>
                <a:cs typeface="Calibri"/>
                <a:sym typeface="Calibri"/>
              </a:rPr>
              <a:t>de la population</a:t>
            </a:r>
            <a:r>
              <a:rPr lang="fr-FR" sz="1670" dirty="0">
                <a:solidFill>
                  <a:schemeClr val="dk1"/>
                </a:solidFill>
                <a:latin typeface="Calibri"/>
                <a:ea typeface="Calibri"/>
                <a:cs typeface="Calibri"/>
                <a:sym typeface="Calibri"/>
              </a:rPr>
              <a:t>: un </a:t>
            </a:r>
            <a:r>
              <a:rPr lang="fr-FR" sz="1670" b="1" dirty="0">
                <a:solidFill>
                  <a:srgbClr val="990000"/>
                </a:solidFill>
                <a:latin typeface="Calibri"/>
                <a:ea typeface="Calibri"/>
                <a:cs typeface="Calibri"/>
                <a:sym typeface="Calibri"/>
              </a:rPr>
              <a:t>échantillon</a:t>
            </a:r>
            <a:endParaRPr sz="1670" b="1" dirty="0">
              <a:solidFill>
                <a:srgbClr val="990000"/>
              </a:solidFill>
              <a:latin typeface="Calibri"/>
              <a:ea typeface="Calibri"/>
              <a:cs typeface="Calibri"/>
              <a:sym typeface="Calibri"/>
            </a:endParaRPr>
          </a:p>
          <a:p>
            <a:pPr marL="0" marR="0" lvl="0" indent="0" algn="l" rtl="0">
              <a:lnSpc>
                <a:spcPct val="115000"/>
              </a:lnSpc>
              <a:spcBef>
                <a:spcPts val="0"/>
              </a:spcBef>
              <a:spcAft>
                <a:spcPts val="0"/>
              </a:spcAft>
              <a:buNone/>
            </a:pPr>
            <a:endParaRPr sz="1670" b="1" dirty="0">
              <a:solidFill>
                <a:srgbClr val="990000"/>
              </a:solidFill>
              <a:latin typeface="Calibri"/>
              <a:ea typeface="Calibri"/>
              <a:cs typeface="Calibri"/>
              <a:sym typeface="Calibri"/>
            </a:endParaRPr>
          </a:p>
          <a:p>
            <a:pPr marL="457200" lvl="0" indent="-334645" algn="l" rtl="0">
              <a:lnSpc>
                <a:spcPct val="115000"/>
              </a:lnSpc>
              <a:spcBef>
                <a:spcPts val="25"/>
              </a:spcBef>
              <a:spcAft>
                <a:spcPts val="0"/>
              </a:spcAft>
              <a:buClr>
                <a:schemeClr val="dk1"/>
              </a:buClr>
              <a:buSzPts val="1670"/>
              <a:buFont typeface="Calibri"/>
              <a:buChar char="●"/>
            </a:pPr>
            <a:r>
              <a:rPr lang="fr-FR" sz="1670" b="1" dirty="0">
                <a:solidFill>
                  <a:schemeClr val="dk1"/>
                </a:solidFill>
                <a:latin typeface="Calibri"/>
                <a:ea typeface="Calibri"/>
                <a:cs typeface="Calibri"/>
                <a:sym typeface="Calibri"/>
              </a:rPr>
              <a:t>Les enquêtes exhaustives sont très coûteuses</a:t>
            </a:r>
            <a:r>
              <a:rPr lang="fr-FR" sz="1670" dirty="0">
                <a:solidFill>
                  <a:schemeClr val="dk1"/>
                </a:solidFill>
                <a:latin typeface="Calibri"/>
                <a:ea typeface="Calibri"/>
                <a:cs typeface="Calibri"/>
                <a:sym typeface="Calibri"/>
              </a:rPr>
              <a:t>, fastidieuses et parfois impossibles techniquement.</a:t>
            </a:r>
            <a:endParaRPr sz="1670" dirty="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dirty="0">
                <a:solidFill>
                  <a:schemeClr val="dk1"/>
                </a:solidFill>
                <a:latin typeface="Calibri"/>
                <a:ea typeface="Calibri"/>
                <a:cs typeface="Calibri"/>
                <a:sym typeface="Calibri"/>
              </a:rPr>
              <a:t>L’une des seules enquête à visée exhaustive est le </a:t>
            </a:r>
            <a:r>
              <a:rPr lang="fr-FR" sz="1470" b="1" dirty="0">
                <a:solidFill>
                  <a:schemeClr val="dk1"/>
                </a:solidFill>
                <a:latin typeface="Calibri"/>
                <a:ea typeface="Calibri"/>
                <a:cs typeface="Calibri"/>
                <a:sym typeface="Calibri"/>
              </a:rPr>
              <a:t>recensement</a:t>
            </a:r>
            <a:r>
              <a:rPr lang="fr-FR" sz="1470" dirty="0">
                <a:solidFill>
                  <a:schemeClr val="dk1"/>
                </a:solidFill>
                <a:latin typeface="Calibri"/>
                <a:ea typeface="Calibri"/>
                <a:cs typeface="Calibri"/>
                <a:sym typeface="Calibri"/>
              </a:rPr>
              <a:t> (qui sert à dénombrer l’ensemble des habitants d’un territoire)</a:t>
            </a:r>
            <a:endParaRPr sz="1470" dirty="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dirty="0">
                <a:solidFill>
                  <a:schemeClr val="dk1"/>
                </a:solidFill>
                <a:latin typeface="Calibri"/>
                <a:ea typeface="Calibri"/>
                <a:cs typeface="Calibri"/>
                <a:sym typeface="Calibri"/>
              </a:rPr>
              <a:t>Mais en France, même le recensement fait depuis 2004 recours à des méthodes d'échantillonnages (pour les communes de plus de 10 000 habitants)</a:t>
            </a:r>
            <a:endParaRPr sz="1470" dirty="0">
              <a:solidFill>
                <a:schemeClr val="dk1"/>
              </a:solidFill>
              <a:latin typeface="Calibri"/>
              <a:ea typeface="Calibri"/>
              <a:cs typeface="Calibri"/>
              <a:sym typeface="Calibri"/>
            </a:endParaRPr>
          </a:p>
          <a:p>
            <a:pPr marL="914400" lvl="0" indent="0" algn="l" rtl="0">
              <a:lnSpc>
                <a:spcPct val="115000"/>
              </a:lnSpc>
              <a:spcBef>
                <a:spcPts val="25"/>
              </a:spcBef>
              <a:spcAft>
                <a:spcPts val="0"/>
              </a:spcAft>
              <a:buNone/>
            </a:pPr>
            <a:r>
              <a:rPr lang="fr-FR" sz="1100" dirty="0">
                <a:solidFill>
                  <a:schemeClr val="dk1"/>
                </a:solidFill>
              </a:rPr>
              <a:t>Dumont, G. (2018) . Une exception française : son recensement de la population Quelle méthode ? Quelles insuffisances ? Comment l’améliorer ? </a:t>
            </a:r>
            <a:r>
              <a:rPr lang="fr-FR" sz="1100" i="1" dirty="0">
                <a:solidFill>
                  <a:schemeClr val="dk1"/>
                </a:solidFill>
              </a:rPr>
              <a:t>Les Analyses de Population &amp; Avenir, </a:t>
            </a:r>
            <a:r>
              <a:rPr lang="fr-FR" sz="1100" dirty="0">
                <a:solidFill>
                  <a:schemeClr val="dk1"/>
                </a:solidFill>
              </a:rPr>
              <a:t>N° 3(13), 1-26.</a:t>
            </a:r>
            <a:r>
              <a:rPr lang="fr-FR" sz="1100" dirty="0">
                <a:solidFill>
                  <a:schemeClr val="dk1"/>
                </a:solidFill>
                <a:uFill>
                  <a:noFill/>
                </a:uFill>
                <a:hlinkClick r:id="rId3">
                  <a:extLst>
                    <a:ext uri="{A12FA001-AC4F-418D-AE19-62706E023703}">
                      <ahyp:hlinkClr xmlns:ahyp="http://schemas.microsoft.com/office/drawing/2018/hyperlinkcolor" val="tx"/>
                    </a:ext>
                  </a:extLst>
                </a:hlinkClick>
              </a:rPr>
              <a:t> </a:t>
            </a:r>
            <a:r>
              <a:rPr lang="fr-FR" sz="1100" u="sng" dirty="0">
                <a:solidFill>
                  <a:schemeClr val="hlink"/>
                </a:solidFill>
                <a:hlinkClick r:id="rId3"/>
              </a:rPr>
              <a:t>https://doi.org/10.3917/lap.003.0001</a:t>
            </a:r>
            <a:r>
              <a:rPr lang="fr-FR" sz="1100" dirty="0">
                <a:solidFill>
                  <a:schemeClr val="dk1"/>
                </a:solidFill>
              </a:rPr>
              <a:t>. </a:t>
            </a:r>
            <a:endParaRPr sz="1470" dirty="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dirty="0">
                <a:solidFill>
                  <a:schemeClr val="dk1"/>
                </a:solidFill>
                <a:latin typeface="Calibri"/>
                <a:ea typeface="Calibri"/>
                <a:cs typeface="Calibri"/>
                <a:sym typeface="Calibri"/>
              </a:rPr>
              <a:t>L'échantillonnage, une idée qui émerge au milieu du XIXe siècle avec Adolphe </a:t>
            </a:r>
            <a:r>
              <a:rPr lang="fr-FR" sz="1470" dirty="0" err="1">
                <a:solidFill>
                  <a:schemeClr val="dk1"/>
                </a:solidFill>
                <a:latin typeface="Calibri"/>
                <a:ea typeface="Calibri"/>
                <a:cs typeface="Calibri"/>
                <a:sym typeface="Calibri"/>
              </a:rPr>
              <a:t>Quetelet</a:t>
            </a:r>
            <a:r>
              <a:rPr lang="fr-FR" sz="1470" dirty="0">
                <a:solidFill>
                  <a:schemeClr val="dk1"/>
                </a:solidFill>
                <a:latin typeface="Calibri"/>
                <a:ea typeface="Calibri"/>
                <a:cs typeface="Calibri"/>
                <a:sym typeface="Calibri"/>
              </a:rPr>
              <a:t> mais qui met du temps à s’imposer… </a:t>
            </a:r>
            <a:endParaRPr sz="1470" dirty="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470" dirty="0">
              <a:solidFill>
                <a:schemeClr val="dk1"/>
              </a:solidFill>
              <a:latin typeface="Calibri"/>
              <a:ea typeface="Calibri"/>
              <a:cs typeface="Calibri"/>
              <a:sym typeface="Calibri"/>
            </a:endParaRPr>
          </a:p>
          <a:p>
            <a:pPr marL="457200" lvl="0" indent="-321945" algn="l" rtl="0">
              <a:lnSpc>
                <a:spcPct val="115000"/>
              </a:lnSpc>
              <a:spcBef>
                <a:spcPts val="25"/>
              </a:spcBef>
              <a:spcAft>
                <a:spcPts val="0"/>
              </a:spcAft>
              <a:buClr>
                <a:schemeClr val="dk1"/>
              </a:buClr>
              <a:buSzPts val="1470"/>
              <a:buFont typeface="Calibri"/>
              <a:buChar char="●"/>
            </a:pPr>
            <a:r>
              <a:rPr lang="fr-FR" sz="1670" b="1" dirty="0">
                <a:solidFill>
                  <a:srgbClr val="990000"/>
                </a:solidFill>
                <a:latin typeface="Calibri"/>
                <a:ea typeface="Calibri"/>
                <a:cs typeface="Calibri"/>
                <a:sym typeface="Calibri"/>
              </a:rPr>
              <a:t>Comment peut-on déduire des informations sur la population à partir des informations données par un échantillon d’individus?</a:t>
            </a:r>
            <a:endParaRPr sz="1100" dirty="0">
              <a:solidFill>
                <a:schemeClr val="dk1"/>
              </a:solidFill>
            </a:endParaRPr>
          </a:p>
          <a:p>
            <a:pPr marL="0" lvl="0" indent="0" algn="l" rtl="0">
              <a:lnSpc>
                <a:spcPct val="115000"/>
              </a:lnSpc>
              <a:spcBef>
                <a:spcPts val="25"/>
              </a:spcBef>
              <a:spcAft>
                <a:spcPts val="0"/>
              </a:spcAft>
              <a:buNone/>
            </a:pPr>
            <a:endParaRPr sz="1470" dirty="0">
              <a:solidFill>
                <a:schemeClr val="dk1"/>
              </a:solidFill>
              <a:latin typeface="Calibri"/>
              <a:ea typeface="Calibri"/>
              <a:cs typeface="Calibri"/>
              <a:sym typeface="Calibri"/>
            </a:endParaRPr>
          </a:p>
          <a:p>
            <a:pPr marL="914400" lvl="0" indent="0" algn="l" rtl="0">
              <a:lnSpc>
                <a:spcPct val="115000"/>
              </a:lnSpc>
              <a:spcBef>
                <a:spcPts val="25"/>
              </a:spcBef>
              <a:spcAft>
                <a:spcPts val="0"/>
              </a:spcAft>
              <a:buNone/>
            </a:pPr>
            <a:endParaRPr sz="1470" dirty="0">
              <a:solidFill>
                <a:schemeClr val="dk1"/>
              </a:solidFill>
              <a:latin typeface="Calibri"/>
              <a:ea typeface="Calibri"/>
              <a:cs typeface="Calibri"/>
              <a:sym typeface="Calibri"/>
            </a:endParaRPr>
          </a:p>
          <a:p>
            <a:pPr marL="457200" lvl="0" indent="0" algn="l" rtl="0">
              <a:lnSpc>
                <a:spcPct val="115000"/>
              </a:lnSpc>
              <a:spcBef>
                <a:spcPts val="25"/>
              </a:spcBef>
              <a:spcAft>
                <a:spcPts val="0"/>
              </a:spcAft>
              <a:buNone/>
            </a:pPr>
            <a:endParaRPr sz="1100" dirty="0">
              <a:solidFill>
                <a:schemeClr val="dk1"/>
              </a:solidFill>
            </a:endParaRPr>
          </a:p>
          <a:p>
            <a:pPr marL="457200" lvl="0" indent="0" algn="l" rtl="0">
              <a:lnSpc>
                <a:spcPct val="115000"/>
              </a:lnSpc>
              <a:spcBef>
                <a:spcPts val="25"/>
              </a:spcBef>
              <a:spcAft>
                <a:spcPts val="0"/>
              </a:spcAft>
              <a:buNone/>
            </a:pPr>
            <a:endParaRPr sz="1470" dirty="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dirty="0">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670" b="1" dirty="0">
              <a:solidFill>
                <a:srgbClr val="990000"/>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dirty="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dirty="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dirty="0">
              <a:solidFill>
                <a:schemeClr val="dk1"/>
              </a:solidFill>
              <a:latin typeface="Calibri"/>
              <a:ea typeface="Calibri"/>
              <a:cs typeface="Calibri"/>
              <a:sym typeface="Calibri"/>
            </a:endParaRPr>
          </a:p>
        </p:txBody>
      </p:sp>
      <p:sp>
        <p:nvSpPr>
          <p:cNvPr id="488" name="Google Shape;488;g3273c2fc512_0_4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30</a:t>
            </a:fld>
            <a:endParaRPr sz="1000">
              <a:solidFill>
                <a:srgbClr val="808080"/>
              </a:solidFill>
              <a:latin typeface="Arial"/>
              <a:ea typeface="Arial"/>
              <a:cs typeface="Arial"/>
              <a:sym typeface="Arial"/>
            </a:endParaRPr>
          </a:p>
        </p:txBody>
      </p:sp>
      <p:sp>
        <p:nvSpPr>
          <p:cNvPr id="489" name="Google Shape;489;g3273c2fc512_0_4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0" name="Google Shape;490;g3273c2fc512_0_4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91" name="Google Shape;491;g3273c2fc512_0_4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2ab4e6e23ca_0_32"/>
          <p:cNvSpPr txBox="1"/>
          <p:nvPr/>
        </p:nvSpPr>
        <p:spPr>
          <a:xfrm>
            <a:off x="462450" y="84290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i="0" u="none" strike="noStrike" cap="none">
                <a:solidFill>
                  <a:srgbClr val="2E5D5A"/>
                </a:solidFill>
                <a:latin typeface="Calibri"/>
                <a:ea typeface="Calibri"/>
                <a:cs typeface="Calibri"/>
                <a:sym typeface="Calibri"/>
              </a:rPr>
              <a:t>Les </a:t>
            </a:r>
            <a:r>
              <a:rPr lang="fr-FR" sz="2250" b="1">
                <a:solidFill>
                  <a:srgbClr val="2E5D5A"/>
                </a:solidFill>
                <a:latin typeface="Calibri"/>
                <a:ea typeface="Calibri"/>
                <a:cs typeface="Calibri"/>
                <a:sym typeface="Calibri"/>
              </a:rPr>
              <a:t>définitions clés</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497" name="Google Shape;497;g2ab4e6e23ca_0_32"/>
          <p:cNvSpPr txBox="1"/>
          <p:nvPr/>
        </p:nvSpPr>
        <p:spPr>
          <a:xfrm>
            <a:off x="114600" y="1685800"/>
            <a:ext cx="7170000" cy="44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498" name="Google Shape;498;g2ab4e6e23ca_0_32"/>
          <p:cNvSpPr txBox="1"/>
          <p:nvPr/>
        </p:nvSpPr>
        <p:spPr>
          <a:xfrm>
            <a:off x="218700" y="1352975"/>
            <a:ext cx="8706600" cy="3361500"/>
          </a:xfrm>
          <a:prstGeom prst="rect">
            <a:avLst/>
          </a:prstGeom>
          <a:noFill/>
          <a:ln>
            <a:noFill/>
          </a:ln>
        </p:spPr>
        <p:txBody>
          <a:bodyPr spcFirstLastPara="1" wrap="square" lIns="91425" tIns="91425" rIns="91425" bIns="91425" anchor="t" anchorCtr="0">
            <a:spAutoFit/>
          </a:bodyPr>
          <a:lstStyle/>
          <a:p>
            <a:pPr marL="676799" marR="0" lvl="0" indent="-351049" algn="l" rtl="0">
              <a:lnSpc>
                <a:spcPct val="115000"/>
              </a:lnSpc>
              <a:spcBef>
                <a:spcPts val="0"/>
              </a:spcBef>
              <a:spcAft>
                <a:spcPts val="0"/>
              </a:spcAft>
              <a:buClr>
                <a:schemeClr val="dk1"/>
              </a:buClr>
              <a:buSzPts val="1900"/>
              <a:buFont typeface="Calibri"/>
              <a:buChar char="-"/>
            </a:pPr>
            <a:r>
              <a:rPr lang="fr-FR" sz="1900" b="1" i="0" u="none" strike="noStrike" cap="none">
                <a:solidFill>
                  <a:schemeClr val="dk1"/>
                </a:solidFill>
                <a:latin typeface="Calibri"/>
                <a:ea typeface="Calibri"/>
                <a:cs typeface="Calibri"/>
                <a:sym typeface="Calibri"/>
              </a:rPr>
              <a:t>Population-cible </a:t>
            </a:r>
            <a:r>
              <a:rPr lang="fr-FR" sz="1900" i="0" u="none" strike="noStrike" cap="none">
                <a:solidFill>
                  <a:schemeClr val="dk1"/>
                </a:solidFill>
                <a:latin typeface="Calibri"/>
                <a:ea typeface="Calibri"/>
                <a:cs typeface="Calibri"/>
                <a:sym typeface="Calibri"/>
              </a:rPr>
              <a:t>ou</a:t>
            </a:r>
            <a:r>
              <a:rPr lang="fr-FR" sz="1900" b="1" i="0" u="none" strike="noStrike" cap="none">
                <a:solidFill>
                  <a:schemeClr val="dk1"/>
                </a:solidFill>
                <a:latin typeface="Calibri"/>
                <a:ea typeface="Calibri"/>
                <a:cs typeface="Calibri"/>
                <a:sym typeface="Calibri"/>
              </a:rPr>
              <a:t> popula</a:t>
            </a:r>
            <a:r>
              <a:rPr lang="fr-FR" sz="1900" b="1">
                <a:solidFill>
                  <a:schemeClr val="dk1"/>
                </a:solidFill>
                <a:latin typeface="Calibri"/>
                <a:ea typeface="Calibri"/>
                <a:cs typeface="Calibri"/>
                <a:sym typeface="Calibri"/>
              </a:rPr>
              <a:t>tion-mère</a:t>
            </a:r>
            <a:r>
              <a:rPr lang="fr-FR" sz="1900" b="1" i="0" u="none" strike="noStrike" cap="none">
                <a:solidFill>
                  <a:schemeClr val="dk1"/>
                </a:solidFill>
                <a:latin typeface="Calibri"/>
                <a:ea typeface="Calibri"/>
                <a:cs typeface="Calibri"/>
                <a:sym typeface="Calibri"/>
              </a:rPr>
              <a:t> </a:t>
            </a:r>
            <a:r>
              <a:rPr lang="fr-FR" sz="1900" b="0" i="0" u="none" strike="noStrike" cap="none">
                <a:solidFill>
                  <a:schemeClr val="dk1"/>
                </a:solidFill>
                <a:latin typeface="Calibri"/>
                <a:ea typeface="Calibri"/>
                <a:cs typeface="Calibri"/>
                <a:sym typeface="Calibri"/>
              </a:rPr>
              <a:t>: l’ensemble des </a:t>
            </a:r>
            <a:r>
              <a:rPr lang="fr-FR" sz="1900">
                <a:solidFill>
                  <a:schemeClr val="dk1"/>
                </a:solidFill>
                <a:latin typeface="Calibri"/>
                <a:ea typeface="Calibri"/>
                <a:cs typeface="Calibri"/>
                <a:sym typeface="Calibri"/>
              </a:rPr>
              <a:t>individus</a:t>
            </a:r>
            <a:r>
              <a:rPr lang="fr-FR" sz="1900" b="0" i="0" u="none" strike="noStrike" cap="none">
                <a:solidFill>
                  <a:schemeClr val="dk1"/>
                </a:solidFill>
                <a:latin typeface="Calibri"/>
                <a:ea typeface="Calibri"/>
                <a:cs typeface="Calibri"/>
                <a:sym typeface="Calibri"/>
              </a:rPr>
              <a:t> qui intéressent la ou le chercheur.e</a:t>
            </a:r>
            <a:endParaRPr sz="1900" b="0" i="0" u="none" strike="noStrike" cap="none">
              <a:solidFill>
                <a:schemeClr val="dk1"/>
              </a:solidFill>
              <a:latin typeface="Calibri"/>
              <a:ea typeface="Calibri"/>
              <a:cs typeface="Calibri"/>
              <a:sym typeface="Calibri"/>
            </a:endParaRPr>
          </a:p>
          <a:p>
            <a:pPr marL="676799" marR="0" lvl="0" indent="-351049" algn="l" rtl="0">
              <a:lnSpc>
                <a:spcPct val="115000"/>
              </a:lnSpc>
              <a:spcBef>
                <a:spcPts val="0"/>
              </a:spcBef>
              <a:spcAft>
                <a:spcPts val="0"/>
              </a:spcAft>
              <a:buClr>
                <a:schemeClr val="dk1"/>
              </a:buClr>
              <a:buSzPts val="1900"/>
              <a:buFont typeface="Calibri"/>
              <a:buChar char="-"/>
            </a:pPr>
            <a:r>
              <a:rPr lang="fr-FR" sz="1900" b="1" i="0" u="none" strike="noStrike" cap="none">
                <a:solidFill>
                  <a:schemeClr val="dk1"/>
                </a:solidFill>
                <a:latin typeface="Calibri"/>
                <a:ea typeface="Calibri"/>
                <a:cs typeface="Calibri"/>
                <a:sym typeface="Calibri"/>
              </a:rPr>
              <a:t>Échantillon </a:t>
            </a:r>
            <a:r>
              <a:rPr lang="fr-FR" sz="1900" i="0" u="none" strike="noStrike" cap="none">
                <a:solidFill>
                  <a:schemeClr val="dk1"/>
                </a:solidFill>
                <a:latin typeface="Calibri"/>
                <a:ea typeface="Calibri"/>
                <a:cs typeface="Calibri"/>
                <a:sym typeface="Calibri"/>
              </a:rPr>
              <a:t>ou</a:t>
            </a:r>
            <a:r>
              <a:rPr lang="fr-FR" sz="1900" b="1" i="0" u="none" strike="noStrike" cap="none">
                <a:solidFill>
                  <a:schemeClr val="dk1"/>
                </a:solidFill>
                <a:latin typeface="Calibri"/>
                <a:ea typeface="Calibri"/>
                <a:cs typeface="Calibri"/>
                <a:sym typeface="Calibri"/>
              </a:rPr>
              <a:t> population ob</a:t>
            </a:r>
            <a:r>
              <a:rPr lang="fr-FR" sz="1900" b="1">
                <a:solidFill>
                  <a:schemeClr val="dk1"/>
                </a:solidFill>
                <a:latin typeface="Calibri"/>
                <a:ea typeface="Calibri"/>
                <a:cs typeface="Calibri"/>
                <a:sym typeface="Calibri"/>
              </a:rPr>
              <a:t>servée </a:t>
            </a:r>
            <a:r>
              <a:rPr lang="fr-FR" sz="1900" b="0" i="0" u="none" strike="noStrike" cap="none">
                <a:solidFill>
                  <a:schemeClr val="dk1"/>
                </a:solidFill>
                <a:latin typeface="Calibri"/>
                <a:ea typeface="Calibri"/>
                <a:cs typeface="Calibri"/>
                <a:sym typeface="Calibri"/>
              </a:rPr>
              <a:t>: les individus sur lesquelles la ou le chercheur.e travaille réellement </a:t>
            </a:r>
            <a:endParaRPr sz="1900" b="0" i="0" u="none" strike="noStrike" cap="none">
              <a:solidFill>
                <a:schemeClr val="dk1"/>
              </a:solidFill>
              <a:latin typeface="Calibri"/>
              <a:ea typeface="Calibri"/>
              <a:cs typeface="Calibri"/>
              <a:sym typeface="Calibri"/>
            </a:endParaRPr>
          </a:p>
          <a:p>
            <a:pPr marL="676799" marR="0" lvl="0" indent="-351049" algn="l" rtl="0">
              <a:lnSpc>
                <a:spcPct val="115000"/>
              </a:lnSpc>
              <a:spcBef>
                <a:spcPts val="0"/>
              </a:spcBef>
              <a:spcAft>
                <a:spcPts val="0"/>
              </a:spcAft>
              <a:buClr>
                <a:schemeClr val="dk1"/>
              </a:buClr>
              <a:buSzPts val="1900"/>
              <a:buFont typeface="Calibri"/>
              <a:buChar char="-"/>
            </a:pPr>
            <a:r>
              <a:rPr lang="fr-FR" sz="1900" b="1" i="0" u="none" strike="noStrike" cap="none">
                <a:solidFill>
                  <a:schemeClr val="dk1"/>
                </a:solidFill>
                <a:latin typeface="Calibri"/>
                <a:ea typeface="Calibri"/>
                <a:cs typeface="Calibri"/>
                <a:sym typeface="Calibri"/>
              </a:rPr>
              <a:t>Individu/unité statistique </a:t>
            </a:r>
            <a:r>
              <a:rPr lang="fr-FR" sz="1900" b="0" i="0" u="none" strike="noStrike" cap="none">
                <a:solidFill>
                  <a:schemeClr val="dk1"/>
                </a:solidFill>
                <a:latin typeface="Calibri"/>
                <a:ea typeface="Calibri"/>
                <a:cs typeface="Calibri"/>
                <a:sym typeface="Calibri"/>
              </a:rPr>
              <a:t>: </a:t>
            </a:r>
            <a:r>
              <a:rPr lang="fr-FR" sz="1900">
                <a:solidFill>
                  <a:schemeClr val="dk1"/>
                </a:solidFill>
                <a:latin typeface="Calibri"/>
                <a:ea typeface="Calibri"/>
                <a:cs typeface="Calibri"/>
                <a:sym typeface="Calibri"/>
              </a:rPr>
              <a:t>l’unité pour laquelle le questionnaire est renseigné </a:t>
            </a:r>
            <a:r>
              <a:rPr lang="fr-FR" sz="1900" b="0" i="0" u="none" strike="noStrike" cap="none">
                <a:solidFill>
                  <a:schemeClr val="dk1"/>
                </a:solidFill>
                <a:latin typeface="Calibri"/>
                <a:ea typeface="Calibri"/>
                <a:cs typeface="Calibri"/>
                <a:sym typeface="Calibri"/>
              </a:rPr>
              <a:t>(personnes réelle, ménage, commune</a:t>
            </a:r>
            <a:r>
              <a:rPr lang="fr-FR" sz="1900">
                <a:solidFill>
                  <a:schemeClr val="dk1"/>
                </a:solidFill>
                <a:latin typeface="Calibri"/>
                <a:ea typeface="Calibri"/>
                <a:cs typeface="Calibri"/>
                <a:sym typeface="Calibri"/>
              </a:rPr>
              <a:t>, entreprise…</a:t>
            </a:r>
            <a:r>
              <a:rPr lang="fr-FR"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499" name="Google Shape;499;g2ab4e6e23ca_0_3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31</a:t>
            </a:fld>
            <a:endParaRPr sz="1000">
              <a:solidFill>
                <a:srgbClr val="808080"/>
              </a:solidFill>
              <a:latin typeface="Arial"/>
              <a:ea typeface="Arial"/>
              <a:cs typeface="Arial"/>
              <a:sym typeface="Arial"/>
            </a:endParaRPr>
          </a:p>
        </p:txBody>
      </p:sp>
      <p:sp>
        <p:nvSpPr>
          <p:cNvPr id="500" name="Google Shape;500;g2ab4e6e23ca_0_3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1" name="Google Shape;501;g2ab4e6e23ca_0_3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02" name="Google Shape;502;g2ab4e6e23ca_0_3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a:t>
            </a:r>
            <a:endParaRPr sz="1400" b="0" i="0" u="none" strike="noStrike" cap="none">
              <a:solidFill>
                <a:srgbClr val="FFFFFF"/>
              </a:solidFill>
              <a:latin typeface="Arial"/>
              <a:ea typeface="Arial"/>
              <a:cs typeface="Arial"/>
              <a:sym typeface="Arial"/>
            </a:endParaRPr>
          </a:p>
        </p:txBody>
      </p:sp>
      <p:sp>
        <p:nvSpPr>
          <p:cNvPr id="503" name="Google Shape;503;g2ab4e6e23ca_0_3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(2/13)</a:t>
            </a:r>
            <a:endParaRPr sz="1400" b="0" i="0" u="none" strike="noStrike" cap="none">
              <a:solidFill>
                <a:srgbClr val="FFFFFF"/>
              </a:solidFill>
              <a:latin typeface="Arial"/>
              <a:ea typeface="Arial"/>
              <a:cs typeface="Arial"/>
              <a:sym typeface="Arial"/>
            </a:endParaRPr>
          </a:p>
        </p:txBody>
      </p:sp>
      <p:sp>
        <p:nvSpPr>
          <p:cNvPr id="504" name="Google Shape;504;g2ab4e6e23ca_0_32"/>
          <p:cNvSpPr/>
          <p:nvPr/>
        </p:nvSpPr>
        <p:spPr>
          <a:xfrm>
            <a:off x="1395625" y="4149900"/>
            <a:ext cx="4159200" cy="2403000"/>
          </a:xfrm>
          <a:prstGeom prst="ellipse">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5" name="Google Shape;505;g2ab4e6e23ca_0_32"/>
          <p:cNvSpPr txBox="1"/>
          <p:nvPr/>
        </p:nvSpPr>
        <p:spPr>
          <a:xfrm>
            <a:off x="1977850" y="49680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300" b="1">
                <a:solidFill>
                  <a:srgbClr val="990000"/>
                </a:solidFill>
                <a:latin typeface="Calibri"/>
                <a:ea typeface="Calibri"/>
                <a:cs typeface="Calibri"/>
                <a:sym typeface="Calibri"/>
              </a:rPr>
              <a:t>Population- mère</a:t>
            </a:r>
            <a:endParaRPr sz="2300" b="1">
              <a:solidFill>
                <a:srgbClr val="990000"/>
              </a:solidFill>
              <a:latin typeface="Calibri"/>
              <a:ea typeface="Calibri"/>
              <a:cs typeface="Calibri"/>
              <a:sym typeface="Calibri"/>
            </a:endParaRPr>
          </a:p>
        </p:txBody>
      </p:sp>
      <p:sp>
        <p:nvSpPr>
          <p:cNvPr id="506" name="Google Shape;506;g2ab4e6e23ca_0_32"/>
          <p:cNvSpPr/>
          <p:nvPr/>
        </p:nvSpPr>
        <p:spPr>
          <a:xfrm>
            <a:off x="3817200" y="4288550"/>
            <a:ext cx="711600" cy="6192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07" name="Google Shape;507;g2ab4e6e23ca_0_32"/>
          <p:cNvCxnSpPr>
            <a:stCxn id="506" idx="6"/>
          </p:cNvCxnSpPr>
          <p:nvPr/>
        </p:nvCxnSpPr>
        <p:spPr>
          <a:xfrm>
            <a:off x="4528800" y="4598150"/>
            <a:ext cx="2440200" cy="4800"/>
          </a:xfrm>
          <a:prstGeom prst="straightConnector1">
            <a:avLst/>
          </a:prstGeom>
          <a:noFill/>
          <a:ln w="28575" cap="flat" cmpd="sng">
            <a:solidFill>
              <a:srgbClr val="38761D"/>
            </a:solidFill>
            <a:prstDash val="solid"/>
            <a:round/>
            <a:headEnd type="none" w="med" len="med"/>
            <a:tailEnd type="triangle" w="med" len="med"/>
          </a:ln>
        </p:spPr>
      </p:cxnSp>
      <p:sp>
        <p:nvSpPr>
          <p:cNvPr id="508" name="Google Shape;508;g2ab4e6e23ca_0_32"/>
          <p:cNvSpPr/>
          <p:nvPr/>
        </p:nvSpPr>
        <p:spPr>
          <a:xfrm>
            <a:off x="6969000" y="40759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9" name="Google Shape;509;g2ab4e6e23ca_0_32"/>
          <p:cNvSpPr txBox="1"/>
          <p:nvPr/>
        </p:nvSpPr>
        <p:spPr>
          <a:xfrm>
            <a:off x="6169200" y="43833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a:t>
            </a:r>
            <a:endParaRPr sz="1900" b="1">
              <a:solidFill>
                <a:srgbClr val="1155CC"/>
              </a:solidFill>
              <a:latin typeface="Calibri"/>
              <a:ea typeface="Calibri"/>
              <a:cs typeface="Calibri"/>
              <a:sym typeface="Calibri"/>
            </a:endParaRPr>
          </a:p>
        </p:txBody>
      </p:sp>
      <p:sp>
        <p:nvSpPr>
          <p:cNvPr id="510" name="Google Shape;510;g2ab4e6e23ca_0_32"/>
          <p:cNvSpPr txBox="1"/>
          <p:nvPr/>
        </p:nvSpPr>
        <p:spPr>
          <a:xfrm>
            <a:off x="4214550" y="4149900"/>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i="1">
                <a:solidFill>
                  <a:srgbClr val="38761D"/>
                </a:solidFill>
                <a:latin typeface="Calibri"/>
                <a:ea typeface="Calibri"/>
                <a:cs typeface="Calibri"/>
                <a:sym typeface="Calibri"/>
              </a:rPr>
              <a:t>échantillonnage</a:t>
            </a:r>
            <a:endParaRPr sz="1900" b="1" i="1">
              <a:solidFill>
                <a:srgbClr val="38761D"/>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3273c2fc512_0_262"/>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16" name="Google Shape;516;g3273c2fc512_0_262"/>
          <p:cNvSpPr txBox="1"/>
          <p:nvPr/>
        </p:nvSpPr>
        <p:spPr>
          <a:xfrm>
            <a:off x="462450" y="1687750"/>
            <a:ext cx="8013300" cy="4606500"/>
          </a:xfrm>
          <a:prstGeom prst="rect">
            <a:avLst/>
          </a:prstGeom>
          <a:noFill/>
          <a:ln>
            <a:noFill/>
          </a:ln>
        </p:spPr>
        <p:txBody>
          <a:bodyPr spcFirstLastPara="1" wrap="square" lIns="91425" tIns="91425" rIns="91425" bIns="91425" anchor="t" anchorCtr="0">
            <a:spAutoFit/>
          </a:bodyPr>
          <a:lstStyle/>
          <a:p>
            <a:pPr marL="457200" lvl="0" indent="-360045" algn="l" rtl="0">
              <a:lnSpc>
                <a:spcPct val="115000"/>
              </a:lnSpc>
              <a:spcBef>
                <a:spcPts val="25"/>
              </a:spcBef>
              <a:spcAft>
                <a:spcPts val="0"/>
              </a:spcAft>
              <a:buClr>
                <a:srgbClr val="990000"/>
              </a:buClr>
              <a:buSzPts val="2070"/>
              <a:buFont typeface="Calibri"/>
              <a:buChar char="●"/>
            </a:pPr>
            <a:r>
              <a:rPr lang="fr-FR" sz="2070" b="1">
                <a:solidFill>
                  <a:srgbClr val="990000"/>
                </a:solidFill>
                <a:latin typeface="Calibri"/>
                <a:ea typeface="Calibri"/>
                <a:cs typeface="Calibri"/>
                <a:sym typeface="Calibri"/>
              </a:rPr>
              <a:t>Comment peut-on déduire des informations sur la population à partir des informations données par l’échantillon?</a:t>
            </a:r>
            <a:endParaRPr sz="2070" b="1">
              <a:solidFill>
                <a:srgbClr val="990000"/>
              </a:solidFill>
              <a:latin typeface="Calibri"/>
              <a:ea typeface="Calibri"/>
              <a:cs typeface="Calibri"/>
              <a:sym typeface="Calibri"/>
            </a:endParaRPr>
          </a:p>
          <a:p>
            <a:pPr marL="914400" lvl="0" indent="0" algn="l" rtl="0">
              <a:lnSpc>
                <a:spcPct val="115000"/>
              </a:lnSpc>
              <a:spcBef>
                <a:spcPts val="25"/>
              </a:spcBef>
              <a:spcAft>
                <a:spcPts val="0"/>
              </a:spcAft>
              <a:buNone/>
            </a:pPr>
            <a:endParaRPr sz="1870" b="1">
              <a:solidFill>
                <a:srgbClr val="38761D"/>
              </a:solidFill>
              <a:latin typeface="Calibri"/>
              <a:ea typeface="Calibri"/>
              <a:cs typeface="Calibri"/>
              <a:sym typeface="Calibri"/>
            </a:endParaRPr>
          </a:p>
          <a:p>
            <a:pPr marL="0" lvl="0" indent="0" algn="l" rtl="0">
              <a:lnSpc>
                <a:spcPct val="115000"/>
              </a:lnSpc>
              <a:spcBef>
                <a:spcPts val="25"/>
              </a:spcBef>
              <a:spcAft>
                <a:spcPts val="0"/>
              </a:spcAft>
              <a:buClr>
                <a:schemeClr val="dk1"/>
              </a:buClr>
              <a:buSzPts val="1100"/>
              <a:buFont typeface="Arial"/>
              <a:buNone/>
            </a:pPr>
            <a:r>
              <a:rPr lang="fr-FR" sz="1870">
                <a:solidFill>
                  <a:schemeClr val="dk1"/>
                </a:solidFill>
                <a:latin typeface="Calibri"/>
                <a:ea typeface="Calibri"/>
                <a:cs typeface="Calibri"/>
                <a:sym typeface="Calibri"/>
              </a:rPr>
              <a:t>Deux questions en une:</a:t>
            </a: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17" name="Google Shape;517;g3273c2fc512_0_26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32</a:t>
            </a:fld>
            <a:endParaRPr sz="1000">
              <a:solidFill>
                <a:srgbClr val="808080"/>
              </a:solidFill>
              <a:latin typeface="Arial"/>
              <a:ea typeface="Arial"/>
              <a:cs typeface="Arial"/>
              <a:sym typeface="Arial"/>
            </a:endParaRPr>
          </a:p>
        </p:txBody>
      </p:sp>
      <p:sp>
        <p:nvSpPr>
          <p:cNvPr id="518" name="Google Shape;518;g3273c2fc512_0_26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9" name="Google Shape;519;g3273c2fc512_0_26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20" name="Google Shape;520;g3273c2fc512_0_26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3273c2fc512_0_253"/>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26" name="Google Shape;526;g3273c2fc512_0_253"/>
          <p:cNvSpPr txBox="1"/>
          <p:nvPr/>
        </p:nvSpPr>
        <p:spPr>
          <a:xfrm>
            <a:off x="462450" y="1687750"/>
            <a:ext cx="8013300" cy="7273800"/>
          </a:xfrm>
          <a:prstGeom prst="rect">
            <a:avLst/>
          </a:prstGeom>
          <a:noFill/>
          <a:ln>
            <a:noFill/>
          </a:ln>
        </p:spPr>
        <p:txBody>
          <a:bodyPr spcFirstLastPara="1" wrap="square" lIns="91425" tIns="91425" rIns="91425" bIns="91425" anchor="t" anchorCtr="0">
            <a:spAutoFit/>
          </a:bodyPr>
          <a:lstStyle/>
          <a:p>
            <a:pPr marL="457200" lvl="0" indent="-360045" algn="l" rtl="0">
              <a:lnSpc>
                <a:spcPct val="115000"/>
              </a:lnSpc>
              <a:spcBef>
                <a:spcPts val="25"/>
              </a:spcBef>
              <a:spcAft>
                <a:spcPts val="0"/>
              </a:spcAft>
              <a:buClr>
                <a:srgbClr val="990000"/>
              </a:buClr>
              <a:buSzPts val="2070"/>
              <a:buFont typeface="Calibri"/>
              <a:buChar char="●"/>
            </a:pPr>
            <a:r>
              <a:rPr lang="fr-FR" sz="2070" b="1">
                <a:solidFill>
                  <a:srgbClr val="990000"/>
                </a:solidFill>
                <a:latin typeface="Calibri"/>
                <a:ea typeface="Calibri"/>
                <a:cs typeface="Calibri"/>
                <a:sym typeface="Calibri"/>
              </a:rPr>
              <a:t>Comment peut-on déduire des informations sur la population à partir des informations données par l’échantillon?</a:t>
            </a:r>
            <a:endParaRPr sz="20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r>
              <a:rPr lang="fr-FR" sz="1870">
                <a:solidFill>
                  <a:schemeClr val="dk1"/>
                </a:solidFill>
                <a:latin typeface="Calibri"/>
                <a:ea typeface="Calibri"/>
                <a:cs typeface="Calibri"/>
                <a:sym typeface="Calibri"/>
              </a:rPr>
              <a:t>Deux questions en une:</a:t>
            </a:r>
            <a:endParaRPr sz="1870">
              <a:solidFill>
                <a:schemeClr val="dk1"/>
              </a:solidFill>
              <a:latin typeface="Calibri"/>
              <a:ea typeface="Calibri"/>
              <a:cs typeface="Calibri"/>
              <a:sym typeface="Calibri"/>
            </a:endParaRPr>
          </a:p>
          <a:p>
            <a:pPr marL="457200" lvl="0" indent="-347345" algn="l" rtl="0">
              <a:lnSpc>
                <a:spcPct val="115000"/>
              </a:lnSpc>
              <a:spcBef>
                <a:spcPts val="25"/>
              </a:spcBef>
              <a:spcAft>
                <a:spcPts val="0"/>
              </a:spcAft>
              <a:buClr>
                <a:schemeClr val="dk1"/>
              </a:buClr>
              <a:buSzPts val="1870"/>
              <a:buFont typeface="Calibri"/>
              <a:buChar char="●"/>
            </a:pPr>
            <a:r>
              <a:rPr lang="fr-FR" sz="1870" b="1">
                <a:solidFill>
                  <a:schemeClr val="dk1"/>
                </a:solidFill>
                <a:latin typeface="Calibri"/>
                <a:ea typeface="Calibri"/>
                <a:cs typeface="Calibri"/>
                <a:sym typeface="Calibri"/>
              </a:rPr>
              <a:t>1. Comment s’assurer que l’échantillon (la sous-population étudiée) est </a:t>
            </a:r>
            <a:r>
              <a:rPr lang="fr-FR" sz="1870" b="1" i="1">
                <a:solidFill>
                  <a:srgbClr val="990000"/>
                </a:solidFill>
                <a:latin typeface="Calibri"/>
                <a:ea typeface="Calibri"/>
                <a:cs typeface="Calibri"/>
                <a:sym typeface="Calibri"/>
              </a:rPr>
              <a:t>représentatif</a:t>
            </a:r>
            <a:r>
              <a:rPr lang="fr-FR" sz="1870" b="1">
                <a:solidFill>
                  <a:schemeClr val="dk1"/>
                </a:solidFill>
                <a:latin typeface="Calibri"/>
                <a:ea typeface="Calibri"/>
                <a:cs typeface="Calibri"/>
                <a:sym typeface="Calibri"/>
              </a:rPr>
              <a:t> de la population cible?</a:t>
            </a:r>
            <a:endParaRPr sz="1870" b="1">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Qu’il ait les mêmes caractéristiques que la population qu’il représente,</a:t>
            </a:r>
            <a:endParaRPr sz="1870">
              <a:solidFill>
                <a:schemeClr val="dk1"/>
              </a:solidFill>
              <a:latin typeface="Calibri"/>
              <a:ea typeface="Calibri"/>
              <a:cs typeface="Calibri"/>
              <a:sym typeface="Calibri"/>
            </a:endParaRPr>
          </a:p>
          <a:p>
            <a:pPr marL="914400" lvl="0" indent="0" algn="l" rtl="0">
              <a:lnSpc>
                <a:spcPct val="115000"/>
              </a:lnSpc>
              <a:spcBef>
                <a:spcPts val="25"/>
              </a:spcBef>
              <a:spcAft>
                <a:spcPts val="0"/>
              </a:spcAft>
              <a:buNone/>
            </a:pPr>
            <a:r>
              <a:rPr lang="fr-FR" sz="1870">
                <a:solidFill>
                  <a:schemeClr val="dk1"/>
                </a:solidFill>
                <a:latin typeface="Calibri"/>
                <a:ea typeface="Calibri"/>
                <a:cs typeface="Calibri"/>
                <a:sym typeface="Calibri"/>
              </a:rPr>
              <a:t>s’il ne l’est pas on dit qu’il est </a:t>
            </a:r>
            <a:r>
              <a:rPr lang="fr-FR" sz="1870" b="1" i="1">
                <a:solidFill>
                  <a:schemeClr val="dk1"/>
                </a:solidFill>
                <a:latin typeface="Calibri"/>
                <a:ea typeface="Calibri"/>
                <a:cs typeface="Calibri"/>
                <a:sym typeface="Calibri"/>
              </a:rPr>
              <a:t>biaisé</a:t>
            </a:r>
            <a:r>
              <a:rPr lang="fr-FR" sz="1870">
                <a:solidFill>
                  <a:schemeClr val="dk1"/>
                </a:solidFill>
                <a:latin typeface="Calibri"/>
                <a:ea typeface="Calibri"/>
                <a:cs typeface="Calibri"/>
                <a:sym typeface="Calibri"/>
              </a:rPr>
              <a:t>. </a:t>
            </a:r>
            <a:endParaRPr sz="1870">
              <a:solidFill>
                <a:schemeClr val="dk1"/>
              </a:solidFill>
              <a:latin typeface="Calibri"/>
              <a:ea typeface="Calibri"/>
              <a:cs typeface="Calibri"/>
              <a:sym typeface="Calibri"/>
            </a:endParaRPr>
          </a:p>
          <a:p>
            <a:pPr marL="914400" lvl="1" indent="-347344" algn="l" rtl="0">
              <a:lnSpc>
                <a:spcPct val="115000"/>
              </a:lnSpc>
              <a:spcBef>
                <a:spcPts val="25"/>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Dépend de la </a:t>
            </a:r>
            <a:r>
              <a:rPr lang="fr-FR" sz="1870" b="1">
                <a:solidFill>
                  <a:srgbClr val="38761D"/>
                </a:solidFill>
                <a:latin typeface="Calibri"/>
                <a:ea typeface="Calibri"/>
                <a:cs typeface="Calibri"/>
                <a:sym typeface="Calibri"/>
              </a:rPr>
              <a:t>méthode d’échantillonnage</a:t>
            </a:r>
            <a:endParaRPr sz="1870" b="1">
              <a:solidFill>
                <a:srgbClr val="38761D"/>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b="1">
              <a:solidFill>
                <a:srgbClr val="38761D"/>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27" name="Google Shape;527;g3273c2fc512_0_25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33</a:t>
            </a:fld>
            <a:endParaRPr sz="1000">
              <a:solidFill>
                <a:srgbClr val="808080"/>
              </a:solidFill>
              <a:latin typeface="Arial"/>
              <a:ea typeface="Arial"/>
              <a:cs typeface="Arial"/>
              <a:sym typeface="Arial"/>
            </a:endParaRPr>
          </a:p>
        </p:txBody>
      </p:sp>
      <p:sp>
        <p:nvSpPr>
          <p:cNvPr id="528" name="Google Shape;528;g3273c2fc512_0_25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9" name="Google Shape;529;g3273c2fc512_0_25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30" name="Google Shape;530;g3273c2fc512_0_253"/>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ee44ece92f_0_95"/>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36" name="Google Shape;536;g1ee44ece92f_0_95"/>
          <p:cNvSpPr txBox="1"/>
          <p:nvPr/>
        </p:nvSpPr>
        <p:spPr>
          <a:xfrm>
            <a:off x="462450" y="1687750"/>
            <a:ext cx="8013300" cy="7929300"/>
          </a:xfrm>
          <a:prstGeom prst="rect">
            <a:avLst/>
          </a:prstGeom>
          <a:noFill/>
          <a:ln>
            <a:noFill/>
          </a:ln>
        </p:spPr>
        <p:txBody>
          <a:bodyPr spcFirstLastPara="1" wrap="square" lIns="91425" tIns="91425" rIns="91425" bIns="91425" anchor="t" anchorCtr="0">
            <a:spAutoFit/>
          </a:bodyPr>
          <a:lstStyle/>
          <a:p>
            <a:pPr marL="457200" lvl="0" indent="-360045" algn="l" rtl="0">
              <a:lnSpc>
                <a:spcPct val="115000"/>
              </a:lnSpc>
              <a:spcBef>
                <a:spcPts val="25"/>
              </a:spcBef>
              <a:spcAft>
                <a:spcPts val="0"/>
              </a:spcAft>
              <a:buClr>
                <a:srgbClr val="990000"/>
              </a:buClr>
              <a:buSzPts val="2070"/>
              <a:buFont typeface="Calibri"/>
              <a:buChar char="●"/>
            </a:pPr>
            <a:r>
              <a:rPr lang="fr-FR" sz="2070" b="1">
                <a:solidFill>
                  <a:srgbClr val="990000"/>
                </a:solidFill>
                <a:latin typeface="Calibri"/>
                <a:ea typeface="Calibri"/>
                <a:cs typeface="Calibri"/>
                <a:sym typeface="Calibri"/>
              </a:rPr>
              <a:t>Comment peut-on déduire des informations sur la population à partir des informations données par l’échantillon?</a:t>
            </a:r>
            <a:endParaRPr sz="20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r>
              <a:rPr lang="fr-FR" sz="1870">
                <a:solidFill>
                  <a:schemeClr val="dk1"/>
                </a:solidFill>
                <a:latin typeface="Calibri"/>
                <a:ea typeface="Calibri"/>
                <a:cs typeface="Calibri"/>
                <a:sym typeface="Calibri"/>
              </a:rPr>
              <a:t>Deux questions en une:</a:t>
            </a:r>
            <a:endParaRPr sz="1870">
              <a:solidFill>
                <a:schemeClr val="dk1"/>
              </a:solidFill>
              <a:latin typeface="Calibri"/>
              <a:ea typeface="Calibri"/>
              <a:cs typeface="Calibri"/>
              <a:sym typeface="Calibri"/>
            </a:endParaRPr>
          </a:p>
          <a:p>
            <a:pPr marL="457200" lvl="0" indent="-347345" algn="l" rtl="0">
              <a:lnSpc>
                <a:spcPct val="115000"/>
              </a:lnSpc>
              <a:spcBef>
                <a:spcPts val="25"/>
              </a:spcBef>
              <a:spcAft>
                <a:spcPts val="0"/>
              </a:spcAft>
              <a:buClr>
                <a:schemeClr val="dk1"/>
              </a:buClr>
              <a:buSzPts val="1870"/>
              <a:buFont typeface="Calibri"/>
              <a:buChar char="●"/>
            </a:pPr>
            <a:r>
              <a:rPr lang="fr-FR" sz="1870" b="1">
                <a:solidFill>
                  <a:schemeClr val="dk1"/>
                </a:solidFill>
                <a:latin typeface="Calibri"/>
                <a:ea typeface="Calibri"/>
                <a:cs typeface="Calibri"/>
                <a:sym typeface="Calibri"/>
              </a:rPr>
              <a:t>1. Comment s’assurer que l’échantillon (la sous-population étudiée) est </a:t>
            </a:r>
            <a:r>
              <a:rPr lang="fr-FR" sz="1870" b="1" i="1">
                <a:solidFill>
                  <a:srgbClr val="990000"/>
                </a:solidFill>
                <a:latin typeface="Calibri"/>
                <a:ea typeface="Calibri"/>
                <a:cs typeface="Calibri"/>
                <a:sym typeface="Calibri"/>
              </a:rPr>
              <a:t>représentatif</a:t>
            </a:r>
            <a:r>
              <a:rPr lang="fr-FR" sz="1870" b="1">
                <a:solidFill>
                  <a:schemeClr val="dk1"/>
                </a:solidFill>
                <a:latin typeface="Calibri"/>
                <a:ea typeface="Calibri"/>
                <a:cs typeface="Calibri"/>
                <a:sym typeface="Calibri"/>
              </a:rPr>
              <a:t> de la population cible?</a:t>
            </a:r>
            <a:endParaRPr sz="1870" b="1">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Qu’il ait les mêmes caractéristiques que la population qu’il représente, s’il ne l’est pas on dit qu’il est </a:t>
            </a:r>
            <a:r>
              <a:rPr lang="fr-FR" sz="1870" b="1" i="1">
                <a:solidFill>
                  <a:schemeClr val="dk1"/>
                </a:solidFill>
                <a:latin typeface="Calibri"/>
                <a:ea typeface="Calibri"/>
                <a:cs typeface="Calibri"/>
                <a:sym typeface="Calibri"/>
              </a:rPr>
              <a:t>biaisé</a:t>
            </a:r>
            <a:r>
              <a:rPr lang="fr-FR" sz="1870">
                <a:solidFill>
                  <a:schemeClr val="dk1"/>
                </a:solidFill>
                <a:latin typeface="Calibri"/>
                <a:ea typeface="Calibri"/>
                <a:cs typeface="Calibri"/>
                <a:sym typeface="Calibri"/>
              </a:rPr>
              <a:t>. </a:t>
            </a:r>
            <a:endParaRPr sz="1870">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Dépend de la </a:t>
            </a:r>
            <a:r>
              <a:rPr lang="fr-FR" sz="1870" b="1">
                <a:solidFill>
                  <a:srgbClr val="38761D"/>
                </a:solidFill>
                <a:latin typeface="Calibri"/>
                <a:ea typeface="Calibri"/>
                <a:cs typeface="Calibri"/>
                <a:sym typeface="Calibri"/>
              </a:rPr>
              <a:t>méthode d’échantillonnage</a:t>
            </a:r>
            <a:endParaRPr sz="1870" b="1">
              <a:solidFill>
                <a:srgbClr val="38761D"/>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457200" lvl="0" indent="-347345" algn="l" rtl="0">
              <a:lnSpc>
                <a:spcPct val="115000"/>
              </a:lnSpc>
              <a:spcBef>
                <a:spcPts val="25"/>
              </a:spcBef>
              <a:spcAft>
                <a:spcPts val="0"/>
              </a:spcAft>
              <a:buClr>
                <a:schemeClr val="dk1"/>
              </a:buClr>
              <a:buSzPts val="1870"/>
              <a:buFont typeface="Calibri"/>
              <a:buChar char="●"/>
            </a:pPr>
            <a:r>
              <a:rPr lang="fr-FR" sz="1870" b="1">
                <a:solidFill>
                  <a:schemeClr val="dk1"/>
                </a:solidFill>
                <a:latin typeface="Calibri"/>
                <a:ea typeface="Calibri"/>
                <a:cs typeface="Calibri"/>
                <a:sym typeface="Calibri"/>
              </a:rPr>
              <a:t>2.</a:t>
            </a:r>
            <a:r>
              <a:rPr lang="fr-FR" sz="1870">
                <a:solidFill>
                  <a:schemeClr val="dk1"/>
                </a:solidFill>
                <a:latin typeface="Calibri"/>
                <a:ea typeface="Calibri"/>
                <a:cs typeface="Calibri"/>
                <a:sym typeface="Calibri"/>
              </a:rPr>
              <a:t> A partir d’un échantillon représentatif, comment </a:t>
            </a:r>
            <a:r>
              <a:rPr lang="fr-FR" sz="1870" b="1" i="1">
                <a:solidFill>
                  <a:schemeClr val="dk1"/>
                </a:solidFill>
                <a:latin typeface="Calibri"/>
                <a:ea typeface="Calibri"/>
                <a:cs typeface="Calibri"/>
                <a:sym typeface="Calibri"/>
              </a:rPr>
              <a:t>inférer</a:t>
            </a:r>
            <a:r>
              <a:rPr lang="fr-FR" sz="1870">
                <a:solidFill>
                  <a:schemeClr val="dk1"/>
                </a:solidFill>
                <a:latin typeface="Calibri"/>
                <a:ea typeface="Calibri"/>
                <a:cs typeface="Calibri"/>
                <a:sym typeface="Calibri"/>
              </a:rPr>
              <a:t> la valeur pour la population toute entière? </a:t>
            </a:r>
            <a:endParaRPr sz="1870">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L’</a:t>
            </a:r>
            <a:r>
              <a:rPr lang="fr-FR" sz="1870" b="1">
                <a:solidFill>
                  <a:srgbClr val="38761D"/>
                </a:solidFill>
                <a:latin typeface="Calibri"/>
                <a:ea typeface="Calibri"/>
                <a:cs typeface="Calibri"/>
                <a:sym typeface="Calibri"/>
              </a:rPr>
              <a:t>inférence statistique </a:t>
            </a:r>
            <a:endParaRPr sz="1870" b="1">
              <a:solidFill>
                <a:srgbClr val="38761D"/>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37" name="Google Shape;537;g1ee44ece92f_0_9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34</a:t>
            </a:fld>
            <a:endParaRPr sz="1000">
              <a:solidFill>
                <a:srgbClr val="808080"/>
              </a:solidFill>
              <a:latin typeface="Arial"/>
              <a:ea typeface="Arial"/>
              <a:cs typeface="Arial"/>
              <a:sym typeface="Arial"/>
            </a:endParaRPr>
          </a:p>
        </p:txBody>
      </p:sp>
      <p:sp>
        <p:nvSpPr>
          <p:cNvPr id="538" name="Google Shape;538;g1ee44ece92f_0_9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Google Shape;539;g1ee44ece92f_0_9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40" name="Google Shape;540;g1ee44ece92f_0_95"/>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3273c2fc512_0_98"/>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46" name="Google Shape;546;g3273c2fc512_0_98"/>
          <p:cNvSpPr txBox="1"/>
          <p:nvPr/>
        </p:nvSpPr>
        <p:spPr>
          <a:xfrm>
            <a:off x="462450" y="1687750"/>
            <a:ext cx="8013300" cy="58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r>
              <a:rPr lang="fr-FR" sz="1870" b="1">
                <a:solidFill>
                  <a:schemeClr val="dk1"/>
                </a:solidFill>
                <a:latin typeface="Calibri"/>
                <a:ea typeface="Calibri"/>
                <a:cs typeface="Calibri"/>
                <a:sym typeface="Calibri"/>
              </a:rPr>
              <a:t>Exemple 1:</a:t>
            </a:r>
            <a:r>
              <a:rPr lang="fr-FR" sz="1870">
                <a:solidFill>
                  <a:schemeClr val="dk1"/>
                </a:solidFill>
                <a:latin typeface="Calibri"/>
                <a:ea typeface="Calibri"/>
                <a:cs typeface="Calibri"/>
                <a:sym typeface="Calibri"/>
              </a:rPr>
              <a:t> Pour connaître les opinions politiques de la population d’une ville pour les prochaines élection municipales, on envoie 5 enquêteurs interroger les gens à la sortie de 5 grands magasins. Ils doivent questionner les clients jusqu’à ce qu’ils réunissent, chacun, 200 réponses.</a:t>
            </a: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457200" algn="l" rtl="0">
              <a:lnSpc>
                <a:spcPct val="115000"/>
              </a:lnSpc>
              <a:spcBef>
                <a:spcPts val="25"/>
              </a:spcBef>
              <a:spcAft>
                <a:spcPts val="0"/>
              </a:spcAft>
              <a:buNone/>
            </a:pPr>
            <a:r>
              <a:rPr lang="fr-FR" sz="1870">
                <a:solidFill>
                  <a:schemeClr val="dk1"/>
                </a:solidFill>
                <a:latin typeface="Calibri"/>
                <a:ea typeface="Calibri"/>
                <a:cs typeface="Calibri"/>
                <a:sym typeface="Calibri"/>
              </a:rPr>
              <a:t>→ L’échantillon est-il représentatif de la population visée ?</a:t>
            </a:r>
            <a:endParaRPr sz="1870">
              <a:solidFill>
                <a:schemeClr val="dk1"/>
              </a:solidFill>
              <a:latin typeface="Calibri"/>
              <a:ea typeface="Calibri"/>
              <a:cs typeface="Calibri"/>
              <a:sym typeface="Calibri"/>
            </a:endParaRPr>
          </a:p>
          <a:p>
            <a:pPr marL="0" lvl="0" indent="457200" algn="l" rtl="0">
              <a:lnSpc>
                <a:spcPct val="115000"/>
              </a:lnSpc>
              <a:spcBef>
                <a:spcPts val="25"/>
              </a:spcBef>
              <a:spcAft>
                <a:spcPts val="0"/>
              </a:spcAft>
              <a:buNone/>
            </a:pPr>
            <a:r>
              <a:rPr lang="fr-FR" sz="1870">
                <a:solidFill>
                  <a:schemeClr val="dk1"/>
                </a:solidFill>
                <a:latin typeface="Calibri"/>
                <a:ea typeface="Calibri"/>
                <a:cs typeface="Calibri"/>
                <a:sym typeface="Calibri"/>
              </a:rPr>
              <a:t>→ Quelle méthode alternative d’échantillonnage pourriez-vous utiliser?</a:t>
            </a: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7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47" name="Google Shape;547;g3273c2fc512_0_9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35</a:t>
            </a:fld>
            <a:endParaRPr sz="1000">
              <a:solidFill>
                <a:srgbClr val="808080"/>
              </a:solidFill>
              <a:latin typeface="Arial"/>
              <a:ea typeface="Arial"/>
              <a:cs typeface="Arial"/>
              <a:sym typeface="Arial"/>
            </a:endParaRPr>
          </a:p>
        </p:txBody>
      </p:sp>
      <p:sp>
        <p:nvSpPr>
          <p:cNvPr id="548" name="Google Shape;548;g3273c2fc512_0_9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9" name="Google Shape;549;g3273c2fc512_0_9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50" name="Google Shape;550;g3273c2fc512_0_9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3273c2fc512_0_130"/>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56" name="Google Shape;556;g3273c2fc512_0_130"/>
          <p:cNvSpPr txBox="1"/>
          <p:nvPr/>
        </p:nvSpPr>
        <p:spPr>
          <a:xfrm>
            <a:off x="462450" y="1687750"/>
            <a:ext cx="8013300" cy="75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r>
              <a:rPr lang="fr-FR" sz="1870" b="1">
                <a:solidFill>
                  <a:schemeClr val="dk1"/>
                </a:solidFill>
                <a:latin typeface="Calibri"/>
                <a:ea typeface="Calibri"/>
                <a:cs typeface="Calibri"/>
                <a:sym typeface="Calibri"/>
              </a:rPr>
              <a:t>Exemple 1:</a:t>
            </a:r>
            <a:r>
              <a:rPr lang="fr-FR" sz="1870">
                <a:solidFill>
                  <a:schemeClr val="dk1"/>
                </a:solidFill>
                <a:latin typeface="Calibri"/>
                <a:ea typeface="Calibri"/>
                <a:cs typeface="Calibri"/>
                <a:sym typeface="Calibri"/>
              </a:rPr>
              <a:t> Pour connaître les opinions politiques de la population d’une ville pour les prochaines élection municipales, on envoie 5 enquêteurs interroger les gens à la sortie de 5 grands magasins. Ils doivent questionner les clients jusqu’à ce qu’ils réunissent, chacun, 200 réponses.</a:t>
            </a: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457200" lvl="0" indent="-347345" algn="l" rtl="0">
              <a:lnSpc>
                <a:spcPct val="115000"/>
              </a:lnSpc>
              <a:spcBef>
                <a:spcPts val="25"/>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Non, car les clients des supermarchés ne sont pas typiques de l’ensemble de la population</a:t>
            </a:r>
            <a:endParaRPr sz="1870">
              <a:solidFill>
                <a:schemeClr val="dk1"/>
              </a:solidFill>
              <a:latin typeface="Calibri"/>
              <a:ea typeface="Calibri"/>
              <a:cs typeface="Calibri"/>
              <a:sym typeface="Calibri"/>
            </a:endParaRPr>
          </a:p>
          <a:p>
            <a:pPr marL="457200" lvl="0" indent="-347345"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En général, dans un ménage, c’est toujours la même personne qui fait les courses</a:t>
            </a:r>
            <a:endParaRPr sz="1870">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L’échantillon contiendra probablement plus de femmes et d’inactifs. </a:t>
            </a:r>
            <a:endParaRPr sz="1870">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Dépendant de l’enseigne des magasins, toutes les catégories sociales ne seront pas représentées</a:t>
            </a: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7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57" name="Google Shape;557;g3273c2fc512_0_13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36</a:t>
            </a:fld>
            <a:endParaRPr sz="1000">
              <a:solidFill>
                <a:srgbClr val="808080"/>
              </a:solidFill>
              <a:latin typeface="Arial"/>
              <a:ea typeface="Arial"/>
              <a:cs typeface="Arial"/>
              <a:sym typeface="Arial"/>
            </a:endParaRPr>
          </a:p>
        </p:txBody>
      </p:sp>
      <p:sp>
        <p:nvSpPr>
          <p:cNvPr id="558" name="Google Shape;558;g3273c2fc512_0_13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9" name="Google Shape;559;g3273c2fc512_0_13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60" name="Google Shape;560;g3273c2fc512_0_13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3273c2fc512_0_119"/>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66" name="Google Shape;566;g3273c2fc512_0_119"/>
          <p:cNvSpPr txBox="1"/>
          <p:nvPr/>
        </p:nvSpPr>
        <p:spPr>
          <a:xfrm>
            <a:off x="462450" y="1687750"/>
            <a:ext cx="8013300" cy="5535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25"/>
              </a:spcBef>
              <a:spcAft>
                <a:spcPts val="0"/>
              </a:spcAft>
              <a:buNone/>
            </a:pPr>
            <a:r>
              <a:rPr lang="fr-FR" sz="1870" b="1">
                <a:solidFill>
                  <a:schemeClr val="dk1"/>
                </a:solidFill>
                <a:latin typeface="Calibri"/>
                <a:ea typeface="Calibri"/>
                <a:cs typeface="Calibri"/>
                <a:sym typeface="Calibri"/>
              </a:rPr>
              <a:t>Exemple 2:</a:t>
            </a:r>
            <a:r>
              <a:rPr lang="fr-FR" sz="1870">
                <a:solidFill>
                  <a:schemeClr val="dk1"/>
                </a:solidFill>
                <a:latin typeface="Calibri"/>
                <a:ea typeface="Calibri"/>
                <a:cs typeface="Calibri"/>
                <a:sym typeface="Calibri"/>
              </a:rPr>
              <a:t> On désire faire une enquête sur les goûts musicaux de la population française. Pour cela, on choisit au hasard 10 000 numéros de téléphone dans l’ensemble des annuaires (fixe et portable). </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Clr>
                <a:schemeClr val="dk1"/>
              </a:buClr>
              <a:buSzPts val="1100"/>
              <a:buFont typeface="Arial"/>
              <a:buNone/>
            </a:pPr>
            <a:r>
              <a:rPr lang="fr-FR" sz="1870">
                <a:solidFill>
                  <a:schemeClr val="dk1"/>
                </a:solidFill>
                <a:latin typeface="Calibri"/>
                <a:ea typeface="Calibri"/>
                <a:cs typeface="Calibri"/>
                <a:sym typeface="Calibri"/>
              </a:rPr>
              <a:t>On demande à un centre d’appel ouvert entre 9h et 18h de les appeler.</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r>
              <a:rPr lang="fr-FR" sz="1870">
                <a:solidFill>
                  <a:schemeClr val="dk1"/>
                </a:solidFill>
                <a:latin typeface="Calibri"/>
                <a:ea typeface="Calibri"/>
                <a:cs typeface="Calibri"/>
                <a:sym typeface="Calibri"/>
              </a:rPr>
              <a:t>On obtient 6 835 réponses.</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457200" algn="l" rtl="0">
              <a:lnSpc>
                <a:spcPct val="115000"/>
              </a:lnSpc>
              <a:spcBef>
                <a:spcPts val="25"/>
              </a:spcBef>
              <a:spcAft>
                <a:spcPts val="0"/>
              </a:spcAft>
              <a:buClr>
                <a:schemeClr val="dk1"/>
              </a:buClr>
              <a:buSzPts val="1100"/>
              <a:buFont typeface="Arial"/>
              <a:buNone/>
            </a:pPr>
            <a:r>
              <a:rPr lang="fr-FR" sz="1870">
                <a:solidFill>
                  <a:schemeClr val="dk1"/>
                </a:solidFill>
                <a:latin typeface="Calibri"/>
                <a:ea typeface="Calibri"/>
                <a:cs typeface="Calibri"/>
                <a:sym typeface="Calibri"/>
              </a:rPr>
              <a:t>→ L’échantillon est-il représentatif de la population visée ?</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67" name="Google Shape;567;g3273c2fc512_0_1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37</a:t>
            </a:fld>
            <a:endParaRPr sz="1000">
              <a:solidFill>
                <a:srgbClr val="808080"/>
              </a:solidFill>
              <a:latin typeface="Arial"/>
              <a:ea typeface="Arial"/>
              <a:cs typeface="Arial"/>
              <a:sym typeface="Arial"/>
            </a:endParaRPr>
          </a:p>
        </p:txBody>
      </p:sp>
      <p:sp>
        <p:nvSpPr>
          <p:cNvPr id="568" name="Google Shape;568;g3273c2fc512_0_11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9" name="Google Shape;569;g3273c2fc512_0_11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70" name="Google Shape;570;g3273c2fc512_0_11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3273c2fc512_0_271"/>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76" name="Google Shape;576;g3273c2fc512_0_271"/>
          <p:cNvSpPr txBox="1"/>
          <p:nvPr/>
        </p:nvSpPr>
        <p:spPr>
          <a:xfrm>
            <a:off x="462450" y="1687750"/>
            <a:ext cx="8013300" cy="6855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25"/>
              </a:spcBef>
              <a:spcAft>
                <a:spcPts val="0"/>
              </a:spcAft>
              <a:buNone/>
            </a:pPr>
            <a:r>
              <a:rPr lang="fr-FR" sz="1870" b="1">
                <a:solidFill>
                  <a:schemeClr val="dk1"/>
                </a:solidFill>
                <a:latin typeface="Calibri"/>
                <a:ea typeface="Calibri"/>
                <a:cs typeface="Calibri"/>
                <a:sym typeface="Calibri"/>
              </a:rPr>
              <a:t>Exemple 2:</a:t>
            </a:r>
            <a:r>
              <a:rPr lang="fr-FR" sz="1870">
                <a:solidFill>
                  <a:schemeClr val="dk1"/>
                </a:solidFill>
                <a:latin typeface="Calibri"/>
                <a:ea typeface="Calibri"/>
                <a:cs typeface="Calibri"/>
                <a:sym typeface="Calibri"/>
              </a:rPr>
              <a:t> On désire faire une enquête sur les goûts musicaux de la population française. Pour cela, on choisit au hasard 10 000 numéros de téléphone dans l’ensemble des annuaires (fixe et portable). </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r>
              <a:rPr lang="fr-FR" sz="1870">
                <a:solidFill>
                  <a:schemeClr val="dk1"/>
                </a:solidFill>
                <a:latin typeface="Calibri"/>
                <a:ea typeface="Calibri"/>
                <a:cs typeface="Calibri"/>
                <a:sym typeface="Calibri"/>
              </a:rPr>
              <a:t>On demande à un centre d’appel ouvert entre 9h et 18h de les appeler.</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r>
              <a:rPr lang="fr-FR" sz="1870">
                <a:solidFill>
                  <a:schemeClr val="dk1"/>
                </a:solidFill>
                <a:latin typeface="Calibri"/>
                <a:ea typeface="Calibri"/>
                <a:cs typeface="Calibri"/>
                <a:sym typeface="Calibri"/>
              </a:rPr>
              <a:t>On obtient 6 835 réponses.</a:t>
            </a:r>
            <a:endParaRPr sz="1870">
              <a:solidFill>
                <a:schemeClr val="dk1"/>
              </a:solidFill>
              <a:latin typeface="Calibri"/>
              <a:ea typeface="Calibri"/>
              <a:cs typeface="Calibri"/>
              <a:sym typeface="Calibri"/>
            </a:endParaRPr>
          </a:p>
          <a:p>
            <a:pPr marL="0" lvl="0" indent="45720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457200" lvl="0" indent="-347345" algn="just" rtl="0">
              <a:lnSpc>
                <a:spcPct val="115000"/>
              </a:lnSpc>
              <a:spcBef>
                <a:spcPts val="25"/>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A priori, beaucoup moins de biais, presque tout le monde a un téléphone, on peut interroger une plus grande diversité de personnes.</a:t>
            </a:r>
            <a:endParaRPr sz="1870">
              <a:solidFill>
                <a:schemeClr val="dk1"/>
              </a:solidFill>
              <a:latin typeface="Calibri"/>
              <a:ea typeface="Calibri"/>
              <a:cs typeface="Calibri"/>
              <a:sym typeface="Calibri"/>
            </a:endParaRPr>
          </a:p>
          <a:p>
            <a:pPr marL="457200" lvl="0" indent="-347345"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Mais: </a:t>
            </a:r>
            <a:endParaRPr sz="1870">
              <a:solidFill>
                <a:schemeClr val="dk1"/>
              </a:solidFill>
              <a:latin typeface="Calibri"/>
              <a:ea typeface="Calibri"/>
              <a:cs typeface="Calibri"/>
              <a:sym typeface="Calibri"/>
            </a:endParaRPr>
          </a:p>
          <a:p>
            <a:pPr marL="914400" lvl="1" indent="-347344"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Problèmes d’annuaires (liste rouge…)</a:t>
            </a:r>
            <a:endParaRPr sz="1870">
              <a:solidFill>
                <a:schemeClr val="dk1"/>
              </a:solidFill>
              <a:latin typeface="Calibri"/>
              <a:ea typeface="Calibri"/>
              <a:cs typeface="Calibri"/>
              <a:sym typeface="Calibri"/>
            </a:endParaRPr>
          </a:p>
          <a:p>
            <a:pPr marL="914400" lvl="1" indent="-347344"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L’appel en journée élimine pratiquement tous les individus actifs (étudiants, travailleurs…)</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77" name="Google Shape;577;g3273c2fc512_0_27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38</a:t>
            </a:fld>
            <a:endParaRPr sz="1000">
              <a:solidFill>
                <a:srgbClr val="808080"/>
              </a:solidFill>
              <a:latin typeface="Arial"/>
              <a:ea typeface="Arial"/>
              <a:cs typeface="Arial"/>
              <a:sym typeface="Arial"/>
            </a:endParaRPr>
          </a:p>
        </p:txBody>
      </p:sp>
      <p:sp>
        <p:nvSpPr>
          <p:cNvPr id="578" name="Google Shape;578;g3273c2fc512_0_27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9" name="Google Shape;579;g3273c2fc512_0_27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80" name="Google Shape;580;g3273c2fc512_0_27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3273c2fc512_0_280"/>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86" name="Google Shape;586;g3273c2fc512_0_280"/>
          <p:cNvSpPr txBox="1"/>
          <p:nvPr/>
        </p:nvSpPr>
        <p:spPr>
          <a:xfrm>
            <a:off x="462450" y="1687750"/>
            <a:ext cx="8013300" cy="7518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25"/>
              </a:spcBef>
              <a:spcAft>
                <a:spcPts val="0"/>
              </a:spcAft>
              <a:buNone/>
            </a:pPr>
            <a:r>
              <a:rPr lang="fr-FR" sz="1870" b="1">
                <a:solidFill>
                  <a:schemeClr val="dk1"/>
                </a:solidFill>
                <a:latin typeface="Calibri"/>
                <a:ea typeface="Calibri"/>
                <a:cs typeface="Calibri"/>
                <a:sym typeface="Calibri"/>
              </a:rPr>
              <a:t>Exemple 2:</a:t>
            </a:r>
            <a:r>
              <a:rPr lang="fr-FR" sz="1870">
                <a:solidFill>
                  <a:schemeClr val="dk1"/>
                </a:solidFill>
                <a:latin typeface="Calibri"/>
                <a:ea typeface="Calibri"/>
                <a:cs typeface="Calibri"/>
                <a:sym typeface="Calibri"/>
              </a:rPr>
              <a:t> On désire faire une enquête sur les goûts musicaux de la population française. Pour cela, on choisit au hasard 10 000 numéros de téléphone dans l’ensemble des annuaires (fixe et portable). </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r>
              <a:rPr lang="fr-FR" sz="1870">
                <a:solidFill>
                  <a:schemeClr val="dk1"/>
                </a:solidFill>
                <a:latin typeface="Calibri"/>
                <a:ea typeface="Calibri"/>
                <a:cs typeface="Calibri"/>
                <a:sym typeface="Calibri"/>
              </a:rPr>
              <a:t>On demande à un centre d’appel ouvert entre 9h et 18h de les appeler.</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r>
              <a:rPr lang="fr-FR" sz="1870">
                <a:solidFill>
                  <a:schemeClr val="dk1"/>
                </a:solidFill>
                <a:latin typeface="Calibri"/>
                <a:ea typeface="Calibri"/>
                <a:cs typeface="Calibri"/>
                <a:sym typeface="Calibri"/>
              </a:rPr>
              <a:t>On obtient 6 835 réponses.</a:t>
            </a:r>
            <a:endParaRPr sz="1870">
              <a:solidFill>
                <a:schemeClr val="dk1"/>
              </a:solidFill>
              <a:latin typeface="Calibri"/>
              <a:ea typeface="Calibri"/>
              <a:cs typeface="Calibri"/>
              <a:sym typeface="Calibri"/>
            </a:endParaRPr>
          </a:p>
          <a:p>
            <a:pPr marL="0" lvl="0" indent="45720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457200" lvl="0" indent="-347345" algn="just" rtl="0">
              <a:lnSpc>
                <a:spcPct val="115000"/>
              </a:lnSpc>
              <a:spcBef>
                <a:spcPts val="25"/>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A priori, beaucoup moins de biais, presque tout le monde a un téléphone, on peut interroger une plus grande diversité de personnes.</a:t>
            </a:r>
            <a:endParaRPr sz="1870">
              <a:solidFill>
                <a:schemeClr val="dk1"/>
              </a:solidFill>
              <a:latin typeface="Calibri"/>
              <a:ea typeface="Calibri"/>
              <a:cs typeface="Calibri"/>
              <a:sym typeface="Calibri"/>
            </a:endParaRPr>
          </a:p>
          <a:p>
            <a:pPr marL="457200" lvl="0" indent="-347345"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Mais: </a:t>
            </a:r>
            <a:endParaRPr sz="1870">
              <a:solidFill>
                <a:schemeClr val="dk1"/>
              </a:solidFill>
              <a:latin typeface="Calibri"/>
              <a:ea typeface="Calibri"/>
              <a:cs typeface="Calibri"/>
              <a:sym typeface="Calibri"/>
            </a:endParaRPr>
          </a:p>
          <a:p>
            <a:pPr marL="914400" lvl="1" indent="-347344"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Problèmes d’annuaires (liste rouge…)</a:t>
            </a:r>
            <a:endParaRPr sz="1870">
              <a:solidFill>
                <a:schemeClr val="dk1"/>
              </a:solidFill>
              <a:latin typeface="Calibri"/>
              <a:ea typeface="Calibri"/>
              <a:cs typeface="Calibri"/>
              <a:sym typeface="Calibri"/>
            </a:endParaRPr>
          </a:p>
          <a:p>
            <a:pPr marL="914400" lvl="1" indent="-347344"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L’appel en journée élimine pratiquement tous les individus actifs (étudiants, travailleurs…)</a:t>
            </a:r>
            <a:endParaRPr sz="1870">
              <a:solidFill>
                <a:schemeClr val="dk1"/>
              </a:solidFill>
              <a:latin typeface="Calibri"/>
              <a:ea typeface="Calibri"/>
              <a:cs typeface="Calibri"/>
              <a:sym typeface="Calibri"/>
            </a:endParaRPr>
          </a:p>
          <a:p>
            <a:pPr marL="457200" lvl="0" indent="-347345"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Une amélioration consisterait à téléphoner aussi en soirée et à répéter l’appel pendant plusieurs jours si on obtient pas de réponse.</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87" name="Google Shape;587;g3273c2fc512_0_28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39</a:t>
            </a:fld>
            <a:endParaRPr sz="1000">
              <a:solidFill>
                <a:srgbClr val="808080"/>
              </a:solidFill>
              <a:latin typeface="Arial"/>
              <a:ea typeface="Arial"/>
              <a:cs typeface="Arial"/>
              <a:sym typeface="Arial"/>
            </a:endParaRPr>
          </a:p>
        </p:txBody>
      </p:sp>
      <p:sp>
        <p:nvSpPr>
          <p:cNvPr id="588" name="Google Shape;588;g3273c2fc512_0_28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9" name="Google Shape;589;g3273c2fc512_0_28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90" name="Google Shape;590;g3273c2fc512_0_28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3273c2fc512_0_56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a:t>
            </a:fld>
            <a:endParaRPr sz="1000">
              <a:solidFill>
                <a:srgbClr val="808080"/>
              </a:solidFill>
              <a:latin typeface="Arial"/>
              <a:ea typeface="Arial"/>
              <a:cs typeface="Arial"/>
              <a:sym typeface="Arial"/>
            </a:endParaRPr>
          </a:p>
        </p:txBody>
      </p:sp>
      <p:sp>
        <p:nvSpPr>
          <p:cNvPr id="205" name="Google Shape;205;g3273c2fc512_0_56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Google Shape;206;g3273c2fc512_0_56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07" name="Google Shape;207;g3273c2fc512_0_561"/>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08" name="Google Shape;208;g3273c2fc512_0_561"/>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3273c2fc512_0_304"/>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90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différentes techniques d’échantillonnage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96" name="Google Shape;596;g3273c2fc512_0_304"/>
          <p:cNvSpPr txBox="1"/>
          <p:nvPr/>
        </p:nvSpPr>
        <p:spPr>
          <a:xfrm>
            <a:off x="114600" y="1685800"/>
            <a:ext cx="7170000" cy="44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597" name="Google Shape;597;g3273c2fc512_0_304"/>
          <p:cNvSpPr txBox="1"/>
          <p:nvPr/>
        </p:nvSpPr>
        <p:spPr>
          <a:xfrm>
            <a:off x="246000" y="1459825"/>
            <a:ext cx="8652000" cy="1343400"/>
          </a:xfrm>
          <a:prstGeom prst="rect">
            <a:avLst/>
          </a:prstGeom>
          <a:noFill/>
          <a:ln>
            <a:noFill/>
          </a:ln>
        </p:spPr>
        <p:txBody>
          <a:bodyPr spcFirstLastPara="1" wrap="square" lIns="91425" tIns="91425" rIns="91425" bIns="91425" anchor="t" anchorCtr="0">
            <a:spAutoFit/>
          </a:bodyPr>
          <a:lstStyle/>
          <a:p>
            <a:pPr marL="676799" marR="0" lvl="0" indent="-338349" algn="l" rtl="0">
              <a:lnSpc>
                <a:spcPct val="115000"/>
              </a:lnSpc>
              <a:spcBef>
                <a:spcPts val="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Deux grandes catégories: </a:t>
            </a: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598" name="Google Shape;598;g3273c2fc512_0_30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40</a:t>
            </a:fld>
            <a:endParaRPr sz="1000">
              <a:solidFill>
                <a:srgbClr val="808080"/>
              </a:solidFill>
              <a:latin typeface="Arial"/>
              <a:ea typeface="Arial"/>
              <a:cs typeface="Arial"/>
              <a:sym typeface="Arial"/>
            </a:endParaRPr>
          </a:p>
        </p:txBody>
      </p:sp>
      <p:sp>
        <p:nvSpPr>
          <p:cNvPr id="599" name="Google Shape;599;g3273c2fc512_0_30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0" name="Google Shape;600;g3273c2fc512_0_304"/>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01" name="Google Shape;601;g3273c2fc512_0_30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a:t>
            </a:r>
            <a:endParaRPr sz="1400" b="0" i="0" u="none" strike="noStrike" cap="none">
              <a:solidFill>
                <a:srgbClr val="FFFFFF"/>
              </a:solidFill>
              <a:latin typeface="Arial"/>
              <a:ea typeface="Arial"/>
              <a:cs typeface="Arial"/>
              <a:sym typeface="Arial"/>
            </a:endParaRPr>
          </a:p>
        </p:txBody>
      </p:sp>
      <p:sp>
        <p:nvSpPr>
          <p:cNvPr id="602" name="Google Shape;602;g3273c2fc512_0_30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(2/13)</a:t>
            </a:r>
            <a:endParaRPr sz="1400" b="0" i="0" u="none" strike="noStrike" cap="none">
              <a:solidFill>
                <a:srgbClr val="FFFFFF"/>
              </a:solidFill>
              <a:latin typeface="Arial"/>
              <a:ea typeface="Arial"/>
              <a:cs typeface="Arial"/>
              <a:sym typeface="Arial"/>
            </a:endParaRPr>
          </a:p>
        </p:txBody>
      </p:sp>
      <p:sp>
        <p:nvSpPr>
          <p:cNvPr id="603" name="Google Shape;603;g3273c2fc512_0_304"/>
          <p:cNvSpPr/>
          <p:nvPr/>
        </p:nvSpPr>
        <p:spPr>
          <a:xfrm>
            <a:off x="1449475" y="1937525"/>
            <a:ext cx="2589900" cy="936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a:t>
            </a:r>
            <a:endParaRPr sz="170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Aléatoires ou</a:t>
            </a:r>
            <a:br>
              <a:rPr lang="fr-FR" sz="1700" b="1" i="0" u="none" strike="noStrike" cap="none">
                <a:solidFill>
                  <a:srgbClr val="000000"/>
                </a:solidFill>
                <a:latin typeface="Calibri"/>
                <a:ea typeface="Calibri"/>
                <a:cs typeface="Calibri"/>
                <a:sym typeface="Calibri"/>
              </a:rPr>
            </a:br>
            <a:r>
              <a:rPr lang="fr-FR" sz="1700" b="1" i="0" u="none" strike="noStrike" cap="none">
                <a:solidFill>
                  <a:srgbClr val="000000"/>
                </a:solidFill>
                <a:latin typeface="Calibri"/>
                <a:ea typeface="Calibri"/>
                <a:cs typeface="Calibri"/>
                <a:sym typeface="Calibri"/>
              </a:rPr>
              <a:t>Probabilistes</a:t>
            </a:r>
            <a:endParaRPr sz="1700" b="1" i="0" u="none" strike="noStrike" cap="none">
              <a:solidFill>
                <a:srgbClr val="000000"/>
              </a:solidFill>
              <a:latin typeface="Calibri"/>
              <a:ea typeface="Calibri"/>
              <a:cs typeface="Calibri"/>
              <a:sym typeface="Calibri"/>
            </a:endParaRPr>
          </a:p>
        </p:txBody>
      </p:sp>
      <p:sp>
        <p:nvSpPr>
          <p:cNvPr id="604" name="Google Shape;604;g3273c2fc512_0_304"/>
          <p:cNvSpPr/>
          <p:nvPr/>
        </p:nvSpPr>
        <p:spPr>
          <a:xfrm>
            <a:off x="6086700" y="1895100"/>
            <a:ext cx="1975500" cy="805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 </a:t>
            </a:r>
            <a:r>
              <a:rPr lang="fr-FR" sz="1700" b="1" i="0" u="none" strike="noStrike" cap="none">
                <a:solidFill>
                  <a:srgbClr val="000000"/>
                </a:solidFill>
                <a:latin typeface="Calibri"/>
                <a:ea typeface="Calibri"/>
                <a:cs typeface="Calibri"/>
                <a:sym typeface="Calibri"/>
              </a:rPr>
              <a:t>Empiriques</a:t>
            </a:r>
            <a:endParaRPr sz="17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Non-probabilistes</a:t>
            </a:r>
            <a:endParaRPr sz="1700" b="1" i="0" u="none" strike="noStrike" cap="none">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3273c2fc512_0_320"/>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90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différentes techniques d’échantillonnage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10" name="Google Shape;610;g3273c2fc512_0_320"/>
          <p:cNvSpPr txBox="1"/>
          <p:nvPr/>
        </p:nvSpPr>
        <p:spPr>
          <a:xfrm>
            <a:off x="114600" y="1685800"/>
            <a:ext cx="7170000" cy="44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11" name="Google Shape;611;g3273c2fc512_0_320"/>
          <p:cNvSpPr txBox="1"/>
          <p:nvPr/>
        </p:nvSpPr>
        <p:spPr>
          <a:xfrm>
            <a:off x="246000" y="1459825"/>
            <a:ext cx="8652000" cy="1343400"/>
          </a:xfrm>
          <a:prstGeom prst="rect">
            <a:avLst/>
          </a:prstGeom>
          <a:noFill/>
          <a:ln>
            <a:noFill/>
          </a:ln>
        </p:spPr>
        <p:txBody>
          <a:bodyPr spcFirstLastPara="1" wrap="square" lIns="91425" tIns="91425" rIns="91425" bIns="91425" anchor="t" anchorCtr="0">
            <a:spAutoFit/>
          </a:bodyPr>
          <a:lstStyle/>
          <a:p>
            <a:pPr marL="676799" marR="0" lvl="0" indent="-338349" algn="l" rtl="0">
              <a:lnSpc>
                <a:spcPct val="115000"/>
              </a:lnSpc>
              <a:spcBef>
                <a:spcPts val="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Deux grandes catégories: </a:t>
            </a: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12" name="Google Shape;612;g3273c2fc512_0_3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41</a:t>
            </a:fld>
            <a:endParaRPr sz="1000">
              <a:solidFill>
                <a:srgbClr val="808080"/>
              </a:solidFill>
              <a:latin typeface="Arial"/>
              <a:ea typeface="Arial"/>
              <a:cs typeface="Arial"/>
              <a:sym typeface="Arial"/>
            </a:endParaRPr>
          </a:p>
        </p:txBody>
      </p:sp>
      <p:sp>
        <p:nvSpPr>
          <p:cNvPr id="613" name="Google Shape;613;g3273c2fc512_0_32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4" name="Google Shape;614;g3273c2fc512_0_32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15" name="Google Shape;615;g3273c2fc512_0_32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a:t>
            </a:r>
            <a:endParaRPr sz="1400" b="0" i="0" u="none" strike="noStrike" cap="none">
              <a:solidFill>
                <a:srgbClr val="FFFFFF"/>
              </a:solidFill>
              <a:latin typeface="Arial"/>
              <a:ea typeface="Arial"/>
              <a:cs typeface="Arial"/>
              <a:sym typeface="Arial"/>
            </a:endParaRPr>
          </a:p>
        </p:txBody>
      </p:sp>
      <p:sp>
        <p:nvSpPr>
          <p:cNvPr id="616" name="Google Shape;616;g3273c2fc512_0_320"/>
          <p:cNvSpPr/>
          <p:nvPr/>
        </p:nvSpPr>
        <p:spPr>
          <a:xfrm>
            <a:off x="1449475" y="1937525"/>
            <a:ext cx="2589900" cy="936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a:t>
            </a:r>
            <a:endParaRPr sz="170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Aléatoires ou</a:t>
            </a:r>
            <a:br>
              <a:rPr lang="fr-FR" sz="1700" b="1" i="0" u="none" strike="noStrike" cap="none">
                <a:solidFill>
                  <a:srgbClr val="000000"/>
                </a:solidFill>
                <a:latin typeface="Calibri"/>
                <a:ea typeface="Calibri"/>
                <a:cs typeface="Calibri"/>
                <a:sym typeface="Calibri"/>
              </a:rPr>
            </a:br>
            <a:r>
              <a:rPr lang="fr-FR" sz="1700" b="1" i="0" u="none" strike="noStrike" cap="none">
                <a:solidFill>
                  <a:srgbClr val="000000"/>
                </a:solidFill>
                <a:latin typeface="Calibri"/>
                <a:ea typeface="Calibri"/>
                <a:cs typeface="Calibri"/>
                <a:sym typeface="Calibri"/>
              </a:rPr>
              <a:t>Probabilistes</a:t>
            </a:r>
            <a:endParaRPr sz="1700" b="1" i="0" u="none" strike="noStrike" cap="none">
              <a:solidFill>
                <a:srgbClr val="000000"/>
              </a:solidFill>
              <a:latin typeface="Calibri"/>
              <a:ea typeface="Calibri"/>
              <a:cs typeface="Calibri"/>
              <a:sym typeface="Calibri"/>
            </a:endParaRPr>
          </a:p>
        </p:txBody>
      </p:sp>
      <p:sp>
        <p:nvSpPr>
          <p:cNvPr id="617" name="Google Shape;617;g3273c2fc512_0_32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(2/13)</a:t>
            </a:r>
            <a:endParaRPr sz="1400" b="0" i="0" u="none" strike="noStrike" cap="none">
              <a:solidFill>
                <a:srgbClr val="FFFFFF"/>
              </a:solidFill>
              <a:latin typeface="Arial"/>
              <a:ea typeface="Arial"/>
              <a:cs typeface="Arial"/>
              <a:sym typeface="Arial"/>
            </a:endParaRPr>
          </a:p>
        </p:txBody>
      </p:sp>
      <p:sp>
        <p:nvSpPr>
          <p:cNvPr id="618" name="Google Shape;618;g3273c2fc512_0_320"/>
          <p:cNvSpPr txBox="1"/>
          <p:nvPr/>
        </p:nvSpPr>
        <p:spPr>
          <a:xfrm>
            <a:off x="228100" y="2874425"/>
            <a:ext cx="4969200" cy="47775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Un échantillon où les individus sont tirés </a:t>
            </a:r>
            <a:r>
              <a:rPr lang="fr-FR" sz="1700" b="1" i="1">
                <a:solidFill>
                  <a:schemeClr val="dk1"/>
                </a:solidFill>
                <a:latin typeface="Calibri"/>
                <a:ea typeface="Calibri"/>
                <a:cs typeface="Calibri"/>
                <a:sym typeface="Calibri"/>
              </a:rPr>
              <a:t>au hasard</a:t>
            </a:r>
            <a:endParaRPr sz="1700" b="1" i="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100" b="1" i="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Principe: chaque unité de la population-cible</a:t>
            </a:r>
            <a:r>
              <a:rPr lang="fr-FR" sz="1700" b="1">
                <a:solidFill>
                  <a:schemeClr val="dk1"/>
                </a:solidFill>
                <a:latin typeface="Calibri"/>
                <a:ea typeface="Calibri"/>
                <a:cs typeface="Calibri"/>
                <a:sym typeface="Calibri"/>
              </a:rPr>
              <a:t> </a:t>
            </a:r>
            <a:r>
              <a:rPr lang="fr-FR" sz="1700">
                <a:solidFill>
                  <a:schemeClr val="dk1"/>
                </a:solidFill>
                <a:latin typeface="Calibri"/>
                <a:ea typeface="Calibri"/>
                <a:cs typeface="Calibri"/>
                <a:sym typeface="Calibri"/>
              </a:rPr>
              <a:t>a </a:t>
            </a:r>
            <a:r>
              <a:rPr lang="fr-FR" sz="1700" b="1">
                <a:solidFill>
                  <a:schemeClr val="dk1"/>
                </a:solidFill>
                <a:latin typeface="Calibri"/>
                <a:ea typeface="Calibri"/>
                <a:cs typeface="Calibri"/>
                <a:sym typeface="Calibri"/>
              </a:rPr>
              <a:t>la même probabilité d’être tirée dans l’échantillon</a:t>
            </a: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300" b="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Ce caractère aléatoire permet ensuite d’estimer une marge d’erreur ou intervalle de confiance, selon des lois statistiques</a:t>
            </a:r>
            <a:endParaRPr sz="17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19" name="Google Shape;619;g3273c2fc512_0_320"/>
          <p:cNvSpPr/>
          <p:nvPr/>
        </p:nvSpPr>
        <p:spPr>
          <a:xfrm>
            <a:off x="6086700" y="1895100"/>
            <a:ext cx="1975500" cy="805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 </a:t>
            </a:r>
            <a:r>
              <a:rPr lang="fr-FR" sz="1700" b="1" i="0" u="none" strike="noStrike" cap="none">
                <a:solidFill>
                  <a:srgbClr val="000000"/>
                </a:solidFill>
                <a:latin typeface="Calibri"/>
                <a:ea typeface="Calibri"/>
                <a:cs typeface="Calibri"/>
                <a:sym typeface="Calibri"/>
              </a:rPr>
              <a:t>Empiriques</a:t>
            </a:r>
            <a:endParaRPr sz="17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Non-probabilistes</a:t>
            </a:r>
            <a:endParaRPr sz="1700" b="1" i="0" u="none" strike="noStrike" cap="none">
              <a:solidFill>
                <a:srgbClr val="000000"/>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3273c2fc512_0_55"/>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90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différentes techniques d’échantillonnage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25" name="Google Shape;625;g3273c2fc512_0_55"/>
          <p:cNvSpPr txBox="1"/>
          <p:nvPr/>
        </p:nvSpPr>
        <p:spPr>
          <a:xfrm>
            <a:off x="114600" y="1685800"/>
            <a:ext cx="7170000" cy="44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26" name="Google Shape;626;g3273c2fc512_0_55"/>
          <p:cNvSpPr txBox="1"/>
          <p:nvPr/>
        </p:nvSpPr>
        <p:spPr>
          <a:xfrm>
            <a:off x="246000" y="1459825"/>
            <a:ext cx="8652000" cy="1343400"/>
          </a:xfrm>
          <a:prstGeom prst="rect">
            <a:avLst/>
          </a:prstGeom>
          <a:noFill/>
          <a:ln>
            <a:noFill/>
          </a:ln>
        </p:spPr>
        <p:txBody>
          <a:bodyPr spcFirstLastPara="1" wrap="square" lIns="91425" tIns="91425" rIns="91425" bIns="91425" anchor="t" anchorCtr="0">
            <a:spAutoFit/>
          </a:bodyPr>
          <a:lstStyle/>
          <a:p>
            <a:pPr marL="676799" marR="0" lvl="0" indent="-338349" algn="l" rtl="0">
              <a:lnSpc>
                <a:spcPct val="115000"/>
              </a:lnSpc>
              <a:spcBef>
                <a:spcPts val="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Deux grandes catégories: </a:t>
            </a: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27" name="Google Shape;627;g3273c2fc512_0_5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42</a:t>
            </a:fld>
            <a:endParaRPr sz="1000">
              <a:solidFill>
                <a:srgbClr val="808080"/>
              </a:solidFill>
              <a:latin typeface="Arial"/>
              <a:ea typeface="Arial"/>
              <a:cs typeface="Arial"/>
              <a:sym typeface="Arial"/>
            </a:endParaRPr>
          </a:p>
        </p:txBody>
      </p:sp>
      <p:sp>
        <p:nvSpPr>
          <p:cNvPr id="628" name="Google Shape;628;g3273c2fc512_0_5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9" name="Google Shape;629;g3273c2fc512_0_5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30" name="Google Shape;630;g3273c2fc512_0_55"/>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a:t>
            </a:r>
            <a:endParaRPr sz="1400" b="0" i="0" u="none" strike="noStrike" cap="none">
              <a:solidFill>
                <a:srgbClr val="FFFFFF"/>
              </a:solidFill>
              <a:latin typeface="Arial"/>
              <a:ea typeface="Arial"/>
              <a:cs typeface="Arial"/>
              <a:sym typeface="Arial"/>
            </a:endParaRPr>
          </a:p>
        </p:txBody>
      </p:sp>
      <p:sp>
        <p:nvSpPr>
          <p:cNvPr id="631" name="Google Shape;631;g3273c2fc512_0_55"/>
          <p:cNvSpPr/>
          <p:nvPr/>
        </p:nvSpPr>
        <p:spPr>
          <a:xfrm>
            <a:off x="1449475" y="1937525"/>
            <a:ext cx="2589900" cy="936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a:t>
            </a:r>
            <a:endParaRPr sz="170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Aléatoires ou</a:t>
            </a:r>
            <a:br>
              <a:rPr lang="fr-FR" sz="1700" b="1" i="0" u="none" strike="noStrike" cap="none">
                <a:solidFill>
                  <a:srgbClr val="000000"/>
                </a:solidFill>
                <a:latin typeface="Calibri"/>
                <a:ea typeface="Calibri"/>
                <a:cs typeface="Calibri"/>
                <a:sym typeface="Calibri"/>
              </a:rPr>
            </a:br>
            <a:r>
              <a:rPr lang="fr-FR" sz="1700" b="1" i="0" u="none" strike="noStrike" cap="none">
                <a:solidFill>
                  <a:srgbClr val="000000"/>
                </a:solidFill>
                <a:latin typeface="Calibri"/>
                <a:ea typeface="Calibri"/>
                <a:cs typeface="Calibri"/>
                <a:sym typeface="Calibri"/>
              </a:rPr>
              <a:t>Probabilistes</a:t>
            </a:r>
            <a:endParaRPr sz="1700" b="1" i="0" u="none" strike="noStrike" cap="none">
              <a:solidFill>
                <a:srgbClr val="000000"/>
              </a:solidFill>
              <a:latin typeface="Calibri"/>
              <a:ea typeface="Calibri"/>
              <a:cs typeface="Calibri"/>
              <a:sym typeface="Calibri"/>
            </a:endParaRPr>
          </a:p>
        </p:txBody>
      </p:sp>
      <p:sp>
        <p:nvSpPr>
          <p:cNvPr id="632" name="Google Shape;632;g3273c2fc512_0_55"/>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(2/13)</a:t>
            </a:r>
            <a:endParaRPr sz="1400" b="0" i="0" u="none" strike="noStrike" cap="none">
              <a:solidFill>
                <a:srgbClr val="FFFFFF"/>
              </a:solidFill>
              <a:latin typeface="Arial"/>
              <a:ea typeface="Arial"/>
              <a:cs typeface="Arial"/>
              <a:sym typeface="Arial"/>
            </a:endParaRPr>
          </a:p>
        </p:txBody>
      </p:sp>
      <p:sp>
        <p:nvSpPr>
          <p:cNvPr id="633" name="Google Shape;633;g3273c2fc512_0_55"/>
          <p:cNvSpPr txBox="1"/>
          <p:nvPr/>
        </p:nvSpPr>
        <p:spPr>
          <a:xfrm>
            <a:off x="228100" y="2874425"/>
            <a:ext cx="4969200" cy="58749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Un échantillon où les individus sont tirés </a:t>
            </a:r>
            <a:r>
              <a:rPr lang="fr-FR" sz="1700" b="1" i="1">
                <a:solidFill>
                  <a:schemeClr val="dk1"/>
                </a:solidFill>
                <a:latin typeface="Calibri"/>
                <a:ea typeface="Calibri"/>
                <a:cs typeface="Calibri"/>
                <a:sym typeface="Calibri"/>
              </a:rPr>
              <a:t>au hasard</a:t>
            </a:r>
            <a:endParaRPr sz="1700" b="1" i="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100" b="1" i="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Principe: chaque unité de la population-cible</a:t>
            </a:r>
            <a:r>
              <a:rPr lang="fr-FR" sz="1700" b="1">
                <a:solidFill>
                  <a:schemeClr val="dk1"/>
                </a:solidFill>
                <a:latin typeface="Calibri"/>
                <a:ea typeface="Calibri"/>
                <a:cs typeface="Calibri"/>
                <a:sym typeface="Calibri"/>
              </a:rPr>
              <a:t> </a:t>
            </a:r>
            <a:r>
              <a:rPr lang="fr-FR" sz="1700">
                <a:solidFill>
                  <a:schemeClr val="dk1"/>
                </a:solidFill>
                <a:latin typeface="Calibri"/>
                <a:ea typeface="Calibri"/>
                <a:cs typeface="Calibri"/>
                <a:sym typeface="Calibri"/>
              </a:rPr>
              <a:t>a </a:t>
            </a:r>
            <a:r>
              <a:rPr lang="fr-FR" sz="1700" b="1">
                <a:solidFill>
                  <a:schemeClr val="dk1"/>
                </a:solidFill>
                <a:latin typeface="Calibri"/>
                <a:ea typeface="Calibri"/>
                <a:cs typeface="Calibri"/>
                <a:sym typeface="Calibri"/>
              </a:rPr>
              <a:t>la même probabilité d’être tirée dans l’échantillon</a:t>
            </a: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300" b="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Ce caractère aléatoire permet ensuite d’estimer une marge d’erreur ou intervalle de confiance, selon des lois statistiques</a:t>
            </a:r>
            <a:endParaRPr sz="17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100" b="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u="sng">
                <a:solidFill>
                  <a:schemeClr val="dk1"/>
                </a:solidFill>
                <a:latin typeface="Calibri"/>
                <a:ea typeface="Calibri"/>
                <a:cs typeface="Calibri"/>
                <a:sym typeface="Calibri"/>
              </a:rPr>
              <a:t>Problème:</a:t>
            </a:r>
            <a:r>
              <a:rPr lang="fr-FR" sz="1700">
                <a:solidFill>
                  <a:schemeClr val="dk1"/>
                </a:solidFill>
                <a:latin typeface="Calibri"/>
                <a:ea typeface="Calibri"/>
                <a:cs typeface="Calibri"/>
                <a:sym typeface="Calibri"/>
              </a:rPr>
              <a:t> nécessite une </a:t>
            </a:r>
            <a:r>
              <a:rPr lang="fr-FR" sz="1700" b="1">
                <a:solidFill>
                  <a:schemeClr val="dk1"/>
                </a:solidFill>
                <a:latin typeface="Calibri"/>
                <a:ea typeface="Calibri"/>
                <a:cs typeface="Calibri"/>
                <a:sym typeface="Calibri"/>
              </a:rPr>
              <a:t>base de sondage, </a:t>
            </a:r>
            <a:r>
              <a:rPr lang="fr-FR" sz="1700">
                <a:solidFill>
                  <a:schemeClr val="dk1"/>
                </a:solidFill>
                <a:latin typeface="Calibri"/>
                <a:ea typeface="Calibri"/>
                <a:cs typeface="Calibri"/>
                <a:sym typeface="Calibri"/>
              </a:rPr>
              <a:t>une base recensant tous les individus de la population-cible pour pouvoir en tirer certains au hasard </a:t>
            </a:r>
            <a:endParaRPr sz="17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34" name="Google Shape;634;g3273c2fc512_0_55"/>
          <p:cNvSpPr/>
          <p:nvPr/>
        </p:nvSpPr>
        <p:spPr>
          <a:xfrm>
            <a:off x="6086700" y="1895100"/>
            <a:ext cx="1975500" cy="805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 </a:t>
            </a:r>
            <a:r>
              <a:rPr lang="fr-FR" sz="1700" b="1" i="0" u="none" strike="noStrike" cap="none">
                <a:solidFill>
                  <a:srgbClr val="000000"/>
                </a:solidFill>
                <a:latin typeface="Calibri"/>
                <a:ea typeface="Calibri"/>
                <a:cs typeface="Calibri"/>
                <a:sym typeface="Calibri"/>
              </a:rPr>
              <a:t>Empiriques</a:t>
            </a:r>
            <a:endParaRPr sz="17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Non-probabilistes</a:t>
            </a:r>
            <a:endParaRPr sz="1700" b="1" i="0" u="none" strike="noStrike" cap="none">
              <a:solidFill>
                <a:srgbClr val="0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3273c2fc512_0_289"/>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90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différentes techniques d’échantillonnage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40" name="Google Shape;640;g3273c2fc512_0_289"/>
          <p:cNvSpPr txBox="1"/>
          <p:nvPr/>
        </p:nvSpPr>
        <p:spPr>
          <a:xfrm>
            <a:off x="114600" y="1685800"/>
            <a:ext cx="7170000" cy="44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41" name="Google Shape;641;g3273c2fc512_0_289"/>
          <p:cNvSpPr txBox="1"/>
          <p:nvPr/>
        </p:nvSpPr>
        <p:spPr>
          <a:xfrm>
            <a:off x="246000" y="1459825"/>
            <a:ext cx="8652000" cy="1343400"/>
          </a:xfrm>
          <a:prstGeom prst="rect">
            <a:avLst/>
          </a:prstGeom>
          <a:noFill/>
          <a:ln>
            <a:noFill/>
          </a:ln>
        </p:spPr>
        <p:txBody>
          <a:bodyPr spcFirstLastPara="1" wrap="square" lIns="91425" tIns="91425" rIns="91425" bIns="91425" anchor="t" anchorCtr="0">
            <a:spAutoFit/>
          </a:bodyPr>
          <a:lstStyle/>
          <a:p>
            <a:pPr marL="676799" marR="0" lvl="0" indent="-338349" algn="l" rtl="0">
              <a:lnSpc>
                <a:spcPct val="115000"/>
              </a:lnSpc>
              <a:spcBef>
                <a:spcPts val="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Deux grandes catégories: </a:t>
            </a: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42" name="Google Shape;642;g3273c2fc512_0_28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43</a:t>
            </a:fld>
            <a:endParaRPr sz="1000">
              <a:solidFill>
                <a:srgbClr val="808080"/>
              </a:solidFill>
              <a:latin typeface="Arial"/>
              <a:ea typeface="Arial"/>
              <a:cs typeface="Arial"/>
              <a:sym typeface="Arial"/>
            </a:endParaRPr>
          </a:p>
        </p:txBody>
      </p:sp>
      <p:sp>
        <p:nvSpPr>
          <p:cNvPr id="643" name="Google Shape;643;g3273c2fc512_0_28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4" name="Google Shape;644;g3273c2fc512_0_28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45" name="Google Shape;645;g3273c2fc512_0_28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a:t>
            </a:r>
            <a:endParaRPr sz="1400" b="0" i="0" u="none" strike="noStrike" cap="none">
              <a:solidFill>
                <a:srgbClr val="FFFFFF"/>
              </a:solidFill>
              <a:latin typeface="Arial"/>
              <a:ea typeface="Arial"/>
              <a:cs typeface="Arial"/>
              <a:sym typeface="Arial"/>
            </a:endParaRPr>
          </a:p>
        </p:txBody>
      </p:sp>
      <p:sp>
        <p:nvSpPr>
          <p:cNvPr id="646" name="Google Shape;646;g3273c2fc512_0_289"/>
          <p:cNvSpPr/>
          <p:nvPr/>
        </p:nvSpPr>
        <p:spPr>
          <a:xfrm>
            <a:off x="1449475" y="1937525"/>
            <a:ext cx="2589900" cy="936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a:t>
            </a:r>
            <a:endParaRPr sz="170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Aléatoires ou</a:t>
            </a:r>
            <a:br>
              <a:rPr lang="fr-FR" sz="1700" b="1" i="0" u="none" strike="noStrike" cap="none">
                <a:solidFill>
                  <a:srgbClr val="000000"/>
                </a:solidFill>
                <a:latin typeface="Calibri"/>
                <a:ea typeface="Calibri"/>
                <a:cs typeface="Calibri"/>
                <a:sym typeface="Calibri"/>
              </a:rPr>
            </a:br>
            <a:r>
              <a:rPr lang="fr-FR" sz="1700" b="1" i="0" u="none" strike="noStrike" cap="none">
                <a:solidFill>
                  <a:srgbClr val="000000"/>
                </a:solidFill>
                <a:latin typeface="Calibri"/>
                <a:ea typeface="Calibri"/>
                <a:cs typeface="Calibri"/>
                <a:sym typeface="Calibri"/>
              </a:rPr>
              <a:t>Probabilistes</a:t>
            </a:r>
            <a:endParaRPr sz="1700" b="1" i="0" u="none" strike="noStrike" cap="none">
              <a:solidFill>
                <a:srgbClr val="000000"/>
              </a:solidFill>
              <a:latin typeface="Calibri"/>
              <a:ea typeface="Calibri"/>
              <a:cs typeface="Calibri"/>
              <a:sym typeface="Calibri"/>
            </a:endParaRPr>
          </a:p>
        </p:txBody>
      </p:sp>
      <p:sp>
        <p:nvSpPr>
          <p:cNvPr id="647" name="Google Shape;647;g3273c2fc512_0_289"/>
          <p:cNvSpPr/>
          <p:nvPr/>
        </p:nvSpPr>
        <p:spPr>
          <a:xfrm>
            <a:off x="6086700" y="1895100"/>
            <a:ext cx="1975500" cy="805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 </a:t>
            </a:r>
            <a:r>
              <a:rPr lang="fr-FR" sz="1700" b="1" i="0" u="none" strike="noStrike" cap="none">
                <a:solidFill>
                  <a:srgbClr val="000000"/>
                </a:solidFill>
                <a:latin typeface="Calibri"/>
                <a:ea typeface="Calibri"/>
                <a:cs typeface="Calibri"/>
                <a:sym typeface="Calibri"/>
              </a:rPr>
              <a:t>Empiriques</a:t>
            </a:r>
            <a:endParaRPr sz="17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Non-probabilistes</a:t>
            </a:r>
            <a:endParaRPr sz="1700" b="1" i="0" u="none" strike="noStrike" cap="none">
              <a:solidFill>
                <a:srgbClr val="000000"/>
              </a:solidFill>
              <a:latin typeface="Calibri"/>
              <a:ea typeface="Calibri"/>
              <a:cs typeface="Calibri"/>
              <a:sym typeface="Calibri"/>
            </a:endParaRPr>
          </a:p>
        </p:txBody>
      </p:sp>
      <p:sp>
        <p:nvSpPr>
          <p:cNvPr id="648" name="Google Shape;648;g3273c2fc512_0_28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(2/13)</a:t>
            </a:r>
            <a:endParaRPr sz="1400" b="0" i="0" u="none" strike="noStrike" cap="none">
              <a:solidFill>
                <a:srgbClr val="FFFFFF"/>
              </a:solidFill>
              <a:latin typeface="Arial"/>
              <a:ea typeface="Arial"/>
              <a:cs typeface="Arial"/>
              <a:sym typeface="Arial"/>
            </a:endParaRPr>
          </a:p>
        </p:txBody>
      </p:sp>
      <p:sp>
        <p:nvSpPr>
          <p:cNvPr id="649" name="Google Shape;649;g3273c2fc512_0_289"/>
          <p:cNvSpPr txBox="1"/>
          <p:nvPr/>
        </p:nvSpPr>
        <p:spPr>
          <a:xfrm>
            <a:off x="228100" y="2874425"/>
            <a:ext cx="4969200" cy="58749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Un échantillon où les individus sont tirés </a:t>
            </a:r>
            <a:r>
              <a:rPr lang="fr-FR" sz="1700" b="1" i="1">
                <a:solidFill>
                  <a:schemeClr val="dk1"/>
                </a:solidFill>
                <a:latin typeface="Calibri"/>
                <a:ea typeface="Calibri"/>
                <a:cs typeface="Calibri"/>
                <a:sym typeface="Calibri"/>
              </a:rPr>
              <a:t>au hasard</a:t>
            </a:r>
            <a:endParaRPr sz="1700" b="1" i="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100" b="1" i="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Principe: chaque unité de la population-cible</a:t>
            </a:r>
            <a:r>
              <a:rPr lang="fr-FR" sz="1700" b="1">
                <a:solidFill>
                  <a:schemeClr val="dk1"/>
                </a:solidFill>
                <a:latin typeface="Calibri"/>
                <a:ea typeface="Calibri"/>
                <a:cs typeface="Calibri"/>
                <a:sym typeface="Calibri"/>
              </a:rPr>
              <a:t> </a:t>
            </a:r>
            <a:r>
              <a:rPr lang="fr-FR" sz="1700">
                <a:solidFill>
                  <a:schemeClr val="dk1"/>
                </a:solidFill>
                <a:latin typeface="Calibri"/>
                <a:ea typeface="Calibri"/>
                <a:cs typeface="Calibri"/>
                <a:sym typeface="Calibri"/>
              </a:rPr>
              <a:t>a </a:t>
            </a:r>
            <a:r>
              <a:rPr lang="fr-FR" sz="1700" b="1">
                <a:solidFill>
                  <a:schemeClr val="dk1"/>
                </a:solidFill>
                <a:latin typeface="Calibri"/>
                <a:ea typeface="Calibri"/>
                <a:cs typeface="Calibri"/>
                <a:sym typeface="Calibri"/>
              </a:rPr>
              <a:t>la même probabilité d’être tirée dans l’échantillon</a:t>
            </a: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300" b="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Ce caractère aléatoire permet ensuite d’estimer une marge d’erreur ou intervalle de confiance, selon des lois statistiques</a:t>
            </a:r>
            <a:endParaRPr sz="17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100" b="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u="sng">
                <a:solidFill>
                  <a:schemeClr val="dk1"/>
                </a:solidFill>
                <a:latin typeface="Calibri"/>
                <a:ea typeface="Calibri"/>
                <a:cs typeface="Calibri"/>
                <a:sym typeface="Calibri"/>
              </a:rPr>
              <a:t>Problème:</a:t>
            </a:r>
            <a:r>
              <a:rPr lang="fr-FR" sz="1700">
                <a:solidFill>
                  <a:schemeClr val="dk1"/>
                </a:solidFill>
                <a:latin typeface="Calibri"/>
                <a:ea typeface="Calibri"/>
                <a:cs typeface="Calibri"/>
                <a:sym typeface="Calibri"/>
              </a:rPr>
              <a:t> nécessite une </a:t>
            </a:r>
            <a:r>
              <a:rPr lang="fr-FR" sz="1700" b="1">
                <a:solidFill>
                  <a:schemeClr val="dk1"/>
                </a:solidFill>
                <a:latin typeface="Calibri"/>
                <a:ea typeface="Calibri"/>
                <a:cs typeface="Calibri"/>
                <a:sym typeface="Calibri"/>
              </a:rPr>
              <a:t>base de sondage, </a:t>
            </a:r>
            <a:r>
              <a:rPr lang="fr-FR" sz="1700">
                <a:solidFill>
                  <a:schemeClr val="dk1"/>
                </a:solidFill>
                <a:latin typeface="Calibri"/>
                <a:ea typeface="Calibri"/>
                <a:cs typeface="Calibri"/>
                <a:sym typeface="Calibri"/>
              </a:rPr>
              <a:t>une base recensant tous les individus de la population-cible pour pouvoir en tirer certains au hasard </a:t>
            </a:r>
            <a:endParaRPr sz="17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50" name="Google Shape;650;g3273c2fc512_0_289"/>
          <p:cNvSpPr txBox="1"/>
          <p:nvPr/>
        </p:nvSpPr>
        <p:spPr>
          <a:xfrm>
            <a:off x="5057525" y="2940725"/>
            <a:ext cx="3896100" cy="3175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Les individus ont choisis en fonction de critères qui </a:t>
            </a:r>
            <a:r>
              <a:rPr lang="fr-FR" sz="1700" b="1">
                <a:solidFill>
                  <a:schemeClr val="dk1"/>
                </a:solidFill>
                <a:latin typeface="Calibri"/>
                <a:ea typeface="Calibri"/>
                <a:cs typeface="Calibri"/>
                <a:sym typeface="Calibri"/>
              </a:rPr>
              <a:t>ne garantissent pas le caractère aléatoire de l’échantillon</a:t>
            </a:r>
            <a:endParaRPr sz="1700" b="1">
              <a:solidFill>
                <a:schemeClr val="dk1"/>
              </a:solidFill>
              <a:latin typeface="Calibri"/>
              <a:ea typeface="Calibri"/>
              <a:cs typeface="Calibri"/>
              <a:sym typeface="Calibri"/>
            </a:endParaRPr>
          </a:p>
          <a:p>
            <a:pPr marL="0" lvl="0" indent="0" algn="l" rtl="0">
              <a:spcBef>
                <a:spcPts val="0"/>
              </a:spcBef>
              <a:spcAft>
                <a:spcPts val="0"/>
              </a:spcAft>
              <a:buNone/>
            </a:pP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Diverses façon d’essayer (ou non) de s’approcher de la représentativité de population-cible</a:t>
            </a:r>
            <a:endParaRPr sz="170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ab4e6e23ca_0_6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6" name="Google Shape;656;g2ab4e6e23ca_0_6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57" name="Google Shape;657;g2ab4e6e23ca_0_61"/>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58" name="Google Shape;658;g2ab4e6e23ca_0_61"/>
          <p:cNvSpPr txBox="1"/>
          <p:nvPr/>
        </p:nvSpPr>
        <p:spPr>
          <a:xfrm>
            <a:off x="462450" y="1583525"/>
            <a:ext cx="8572500" cy="47388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individus sont choisis de manière aléatoire parmi les membres de la population de référence, </a:t>
            </a:r>
            <a:r>
              <a:rPr lang="fr-FR" sz="1700" b="0" i="1" u="none" strike="noStrike" cap="none">
                <a:solidFill>
                  <a:schemeClr val="dk1"/>
                </a:solidFill>
                <a:latin typeface="Calibri"/>
                <a:ea typeface="Calibri"/>
                <a:cs typeface="Calibri"/>
                <a:sym typeface="Calibri"/>
              </a:rPr>
              <a:t>i.e.</a:t>
            </a:r>
            <a:r>
              <a:rPr lang="fr-FR" sz="1700" b="1" i="0" u="none" strike="noStrike" cap="none">
                <a:solidFill>
                  <a:schemeClr val="dk1"/>
                </a:solidFill>
                <a:latin typeface="Calibri"/>
                <a:ea typeface="Calibri"/>
                <a:cs typeface="Calibri"/>
                <a:sym typeface="Calibri"/>
              </a:rPr>
              <a:t> aucun principe ou critère ne doit présider au choix des individus.</a:t>
            </a:r>
            <a:endParaRPr sz="17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700" b="1">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C’est souvent la méthode principale des enquêtes de la statistique publique et des grandes enquêtes. </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sp>
        <p:nvSpPr>
          <p:cNvPr id="659" name="Google Shape;659;g2ab4e6e23ca_0_6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3273c2fc512_0_38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5" name="Google Shape;665;g3273c2fc512_0_38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66" name="Google Shape;666;g3273c2fc512_0_387"/>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67" name="Google Shape;667;g3273c2fc512_0_387"/>
          <p:cNvSpPr txBox="1"/>
          <p:nvPr/>
        </p:nvSpPr>
        <p:spPr>
          <a:xfrm>
            <a:off x="462450" y="1583525"/>
            <a:ext cx="8572500" cy="47388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individus sont choisis de manière aléatoire parmi les membres de la population de référence, </a:t>
            </a:r>
            <a:r>
              <a:rPr lang="fr-FR" sz="1700" b="0" i="1" u="none" strike="noStrike" cap="none">
                <a:solidFill>
                  <a:schemeClr val="dk1"/>
                </a:solidFill>
                <a:latin typeface="Calibri"/>
                <a:ea typeface="Calibri"/>
                <a:cs typeface="Calibri"/>
                <a:sym typeface="Calibri"/>
              </a:rPr>
              <a:t>i.e.</a:t>
            </a:r>
            <a:r>
              <a:rPr lang="fr-FR" sz="1700" b="1" i="0" u="none" strike="noStrike" cap="none">
                <a:solidFill>
                  <a:schemeClr val="dk1"/>
                </a:solidFill>
                <a:latin typeface="Calibri"/>
                <a:ea typeface="Calibri"/>
                <a:cs typeface="Calibri"/>
                <a:sym typeface="Calibri"/>
              </a:rPr>
              <a:t> aucun principe ou critère ne doit présider au choix des individus.</a:t>
            </a:r>
            <a:endParaRPr sz="17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700" b="1">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C’est souvent la méthode principale des enquêtes de la statistique publique et des grandes enquêtes. </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Il existe différents types d’échantillons aléatoires :</a:t>
            </a: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914400" marR="0" lvl="0" indent="-336550" algn="l" rtl="0">
              <a:lnSpc>
                <a:spcPct val="100000"/>
              </a:lnSpc>
              <a:spcBef>
                <a:spcPts val="0"/>
              </a:spcBef>
              <a:spcAft>
                <a:spcPts val="0"/>
              </a:spcAft>
              <a:buSzPts val="1700"/>
              <a:buFont typeface="Calibri"/>
              <a:buAutoNum type="arabicPeriod"/>
            </a:pPr>
            <a:r>
              <a:rPr lang="fr-FR" sz="1700" b="1">
                <a:solidFill>
                  <a:schemeClr val="dk1"/>
                </a:solidFill>
                <a:latin typeface="Calibri"/>
                <a:ea typeface="Calibri"/>
                <a:cs typeface="Calibri"/>
                <a:sym typeface="Calibri"/>
              </a:rPr>
              <a:t>L’échantillon aléatoire </a:t>
            </a:r>
            <a:r>
              <a:rPr lang="fr-FR" sz="1700" b="1">
                <a:solidFill>
                  <a:srgbClr val="CC0000"/>
                </a:solidFill>
                <a:latin typeface="Calibri"/>
                <a:ea typeface="Calibri"/>
                <a:cs typeface="Calibri"/>
                <a:sym typeface="Calibri"/>
              </a:rPr>
              <a:t>simple</a:t>
            </a:r>
            <a:endParaRPr sz="1700" b="1">
              <a:solidFill>
                <a:srgbClr val="CC0000"/>
              </a:solidFill>
              <a:latin typeface="Calibri"/>
              <a:ea typeface="Calibri"/>
              <a:cs typeface="Calibri"/>
              <a:sym typeface="Calibri"/>
            </a:endParaRPr>
          </a:p>
          <a:p>
            <a:pPr marL="91440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914400" marR="0" lvl="0" indent="-336550" algn="l" rtl="0">
              <a:lnSpc>
                <a:spcPct val="100000"/>
              </a:lnSpc>
              <a:spcBef>
                <a:spcPts val="0"/>
              </a:spcBef>
              <a:spcAft>
                <a:spcPts val="0"/>
              </a:spcAft>
              <a:buSzPts val="1700"/>
              <a:buFont typeface="Calibri"/>
              <a:buAutoNum type="arabicPeriod"/>
            </a:pPr>
            <a:r>
              <a:rPr lang="fr-FR" sz="1700" b="1">
                <a:solidFill>
                  <a:schemeClr val="dk1"/>
                </a:solidFill>
                <a:latin typeface="Calibri"/>
                <a:ea typeface="Calibri"/>
                <a:cs typeface="Calibri"/>
                <a:sym typeface="Calibri"/>
              </a:rPr>
              <a:t>L’échantillon aléatoire </a:t>
            </a:r>
            <a:r>
              <a:rPr lang="fr-FR" sz="1700" b="1">
                <a:solidFill>
                  <a:srgbClr val="CC0000"/>
                </a:solidFill>
                <a:latin typeface="Calibri"/>
                <a:ea typeface="Calibri"/>
                <a:cs typeface="Calibri"/>
                <a:sym typeface="Calibri"/>
              </a:rPr>
              <a:t>stratifié       </a:t>
            </a:r>
            <a:r>
              <a:rPr lang="fr-FR" sz="1700" b="1">
                <a:solidFill>
                  <a:schemeClr val="dk1"/>
                </a:solidFill>
                <a:latin typeface="Calibri"/>
                <a:ea typeface="Calibri"/>
                <a:cs typeface="Calibri"/>
                <a:sym typeface="Calibri"/>
              </a:rPr>
              <a:t>                         3. L’échantillon par </a:t>
            </a:r>
            <a:r>
              <a:rPr lang="fr-FR" sz="1700" b="1">
                <a:solidFill>
                  <a:srgbClr val="CC0000"/>
                </a:solidFill>
                <a:latin typeface="Calibri"/>
                <a:ea typeface="Calibri"/>
                <a:cs typeface="Calibri"/>
                <a:sym typeface="Calibri"/>
              </a:rPr>
              <a:t>grappe</a:t>
            </a:r>
            <a:endParaRPr sz="17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sp>
        <p:nvSpPr>
          <p:cNvPr id="668" name="Google Shape;668;g3273c2fc512_0_387"/>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pic>
        <p:nvPicPr>
          <p:cNvPr id="669" name="Google Shape;669;g3273c2fc512_0_387"/>
          <p:cNvPicPr preferRelativeResize="0"/>
          <p:nvPr/>
        </p:nvPicPr>
        <p:blipFill>
          <a:blip r:embed="rId3">
            <a:alphaModFix/>
          </a:blip>
          <a:stretch>
            <a:fillRect/>
          </a:stretch>
        </p:blipFill>
        <p:spPr>
          <a:xfrm>
            <a:off x="5866176" y="5330675"/>
            <a:ext cx="2458300" cy="1432100"/>
          </a:xfrm>
          <a:prstGeom prst="rect">
            <a:avLst/>
          </a:prstGeom>
          <a:noFill/>
          <a:ln>
            <a:noFill/>
          </a:ln>
        </p:spPr>
      </p:pic>
      <p:pic>
        <p:nvPicPr>
          <p:cNvPr id="670" name="Google Shape;670;g3273c2fc512_0_387"/>
          <p:cNvPicPr preferRelativeResize="0"/>
          <p:nvPr/>
        </p:nvPicPr>
        <p:blipFill>
          <a:blip r:embed="rId4">
            <a:alphaModFix/>
          </a:blip>
          <a:stretch>
            <a:fillRect/>
          </a:stretch>
        </p:blipFill>
        <p:spPr>
          <a:xfrm>
            <a:off x="4854113" y="3500425"/>
            <a:ext cx="1943574" cy="1432100"/>
          </a:xfrm>
          <a:prstGeom prst="rect">
            <a:avLst/>
          </a:prstGeom>
          <a:noFill/>
          <a:ln>
            <a:noFill/>
          </a:ln>
        </p:spPr>
      </p:pic>
      <p:pic>
        <p:nvPicPr>
          <p:cNvPr id="671" name="Google Shape;671;g3273c2fc512_0_387"/>
          <p:cNvPicPr preferRelativeResize="0"/>
          <p:nvPr/>
        </p:nvPicPr>
        <p:blipFill>
          <a:blip r:embed="rId5">
            <a:alphaModFix/>
          </a:blip>
          <a:stretch>
            <a:fillRect/>
          </a:stretch>
        </p:blipFill>
        <p:spPr>
          <a:xfrm>
            <a:off x="1643075" y="5330675"/>
            <a:ext cx="2388039" cy="1527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3273c2fc512_0_34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7" name="Google Shape;677;g3273c2fc512_0_34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78" name="Google Shape;678;g3273c2fc512_0_343"/>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79" name="Google Shape;679;g3273c2fc512_0_343"/>
          <p:cNvSpPr txBox="1"/>
          <p:nvPr/>
        </p:nvSpPr>
        <p:spPr>
          <a:xfrm>
            <a:off x="285750" y="1583525"/>
            <a:ext cx="8572500" cy="488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2100" b="1">
                <a:solidFill>
                  <a:schemeClr val="dk1"/>
                </a:solidFill>
                <a:latin typeface="Calibri"/>
                <a:ea typeface="Calibri"/>
                <a:cs typeface="Calibri"/>
                <a:sym typeface="Calibri"/>
              </a:rPr>
              <a:t>L’échantillon aléatoire </a:t>
            </a:r>
            <a:r>
              <a:rPr lang="fr-FR" sz="2100" b="1">
                <a:solidFill>
                  <a:srgbClr val="990000"/>
                </a:solidFill>
                <a:latin typeface="Calibri"/>
                <a:ea typeface="Calibri"/>
                <a:cs typeface="Calibri"/>
                <a:sym typeface="Calibri"/>
              </a:rPr>
              <a:t>simple</a:t>
            </a:r>
            <a:r>
              <a:rPr lang="fr-FR" sz="2100" b="1">
                <a:solidFill>
                  <a:schemeClr val="dk1"/>
                </a:solidFill>
                <a:latin typeface="Calibri"/>
                <a:ea typeface="Calibri"/>
                <a:cs typeface="Calibri"/>
                <a:sym typeface="Calibri"/>
              </a:rPr>
              <a:t>:</a:t>
            </a:r>
            <a:endParaRPr sz="21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800">
              <a:solidFill>
                <a:schemeClr val="dk1"/>
              </a:solidFill>
              <a:latin typeface="Calibri"/>
              <a:ea typeface="Calibri"/>
              <a:cs typeface="Calibri"/>
              <a:sym typeface="Calibri"/>
            </a:endParaRPr>
          </a:p>
          <a:p>
            <a:pPr marL="457200" lvl="0" indent="-361950" algn="l" rtl="0">
              <a:spcBef>
                <a:spcPts val="0"/>
              </a:spcBef>
              <a:spcAft>
                <a:spcPts val="0"/>
              </a:spcAft>
              <a:buClr>
                <a:schemeClr val="dk1"/>
              </a:buClr>
              <a:buSzPts val="2100"/>
              <a:buFont typeface="Calibri"/>
              <a:buChar char="●"/>
            </a:pPr>
            <a:r>
              <a:rPr lang="fr-FR" sz="1900" b="1">
                <a:solidFill>
                  <a:schemeClr val="dk1"/>
                </a:solidFill>
                <a:latin typeface="Calibri"/>
                <a:ea typeface="Calibri"/>
                <a:cs typeface="Calibri"/>
                <a:sym typeface="Calibri"/>
              </a:rPr>
              <a:t>On tire au hasard des unités de la population-cible</a:t>
            </a:r>
            <a:endParaRPr sz="1900" b="1">
              <a:solidFill>
                <a:schemeClr val="dk1"/>
              </a:solidFill>
              <a:latin typeface="Calibri"/>
              <a:ea typeface="Calibri"/>
              <a:cs typeface="Calibri"/>
              <a:sym typeface="Calibri"/>
            </a:endParaRPr>
          </a:p>
          <a:p>
            <a:pPr marL="914400" lvl="1" indent="-349250" algn="l" rtl="0">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Principe: Tous les membres de la population ont une probabilité identique de faire partie de l’échantillon</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5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900" b="1" i="1">
                <a:solidFill>
                  <a:srgbClr val="38761D"/>
                </a:solidFill>
                <a:latin typeface="Calibri"/>
                <a:ea typeface="Calibri"/>
                <a:cs typeface="Calibri"/>
                <a:sym typeface="Calibri"/>
              </a:rPr>
              <a:t>Mais comment tirer au hasard dans une population?</a:t>
            </a:r>
            <a:endParaRPr sz="1900" b="1" i="1">
              <a:solidFill>
                <a:srgbClr val="38761D"/>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Limites : Il faut disposer d’une </a:t>
            </a:r>
            <a:r>
              <a:rPr lang="fr-FR" sz="1900" b="1">
                <a:solidFill>
                  <a:schemeClr val="dk1"/>
                </a:solidFill>
                <a:latin typeface="Calibri"/>
                <a:ea typeface="Calibri"/>
                <a:cs typeface="Calibri"/>
                <a:sym typeface="Calibri"/>
              </a:rPr>
              <a:t>base de sondage exhaustive</a:t>
            </a:r>
            <a:r>
              <a:rPr lang="fr-FR"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a:p>
            <a:pPr marL="0" lvl="0" indent="457200" algn="l" rtl="0">
              <a:spcBef>
                <a:spcPts val="0"/>
              </a:spcBef>
              <a:spcAft>
                <a:spcPts val="0"/>
              </a:spcAft>
              <a:buClr>
                <a:schemeClr val="dk1"/>
              </a:buClr>
              <a:buSzPts val="1200"/>
              <a:buFont typeface="Arial"/>
              <a:buNone/>
            </a:pPr>
            <a:r>
              <a:rPr lang="fr-FR" sz="1900">
                <a:solidFill>
                  <a:schemeClr val="dk1"/>
                </a:solidFill>
                <a:latin typeface="Calibri"/>
                <a:ea typeface="Calibri"/>
                <a:cs typeface="Calibri"/>
                <a:sym typeface="Calibri"/>
              </a:rPr>
              <a:t>Une </a:t>
            </a:r>
            <a:r>
              <a:rPr lang="fr-FR" sz="1900" b="1">
                <a:solidFill>
                  <a:srgbClr val="CC0000"/>
                </a:solidFill>
                <a:latin typeface="Calibri"/>
                <a:ea typeface="Calibri"/>
                <a:cs typeface="Calibri"/>
                <a:sym typeface="Calibri"/>
              </a:rPr>
              <a:t>base de sondage</a:t>
            </a:r>
            <a:r>
              <a:rPr lang="fr-FR"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457200" algn="l" rtl="0">
              <a:spcBef>
                <a:spcPts val="0"/>
              </a:spcBef>
              <a:spcAft>
                <a:spcPts val="0"/>
              </a:spcAft>
              <a:buClr>
                <a:schemeClr val="dk1"/>
              </a:buClr>
              <a:buSzPts val="1200"/>
              <a:buFont typeface="Arial"/>
              <a:buNone/>
            </a:pPr>
            <a:r>
              <a:rPr lang="fr-FR" sz="1900">
                <a:solidFill>
                  <a:schemeClr val="dk1"/>
                </a:solidFill>
                <a:latin typeface="Calibri"/>
                <a:ea typeface="Calibri"/>
                <a:cs typeface="Calibri"/>
                <a:sym typeface="Calibri"/>
              </a:rPr>
              <a:t>Les différentes types de bases :</a:t>
            </a:r>
            <a:endParaRPr sz="1900">
              <a:solidFill>
                <a:schemeClr val="dk1"/>
              </a:solidFill>
              <a:latin typeface="Calibri"/>
              <a:ea typeface="Calibri"/>
              <a:cs typeface="Calibri"/>
              <a:sym typeface="Calibri"/>
            </a:endParaRPr>
          </a:p>
          <a:p>
            <a:pPr marL="9144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En France: la base des logements (FIDELI), construite par l’INSEE via le recensement</a:t>
            </a:r>
            <a:endParaRPr sz="1800">
              <a:solidFill>
                <a:schemeClr val="dk1"/>
              </a:solidFill>
              <a:latin typeface="Calibri"/>
              <a:ea typeface="Calibri"/>
              <a:cs typeface="Calibri"/>
              <a:sym typeface="Calibri"/>
            </a:endParaRPr>
          </a:p>
          <a:p>
            <a:pPr marL="9144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Plus largement les registres: d’une école, d’une entreprise, l’annuaire…</a:t>
            </a:r>
            <a:endParaRPr sz="1800">
              <a:solidFill>
                <a:schemeClr val="dk1"/>
              </a:solidFill>
              <a:latin typeface="Calibri"/>
              <a:ea typeface="Calibri"/>
              <a:cs typeface="Calibri"/>
              <a:sym typeface="Calibri"/>
            </a:endParaRPr>
          </a:p>
          <a:p>
            <a:pPr marL="9144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On génère aléatoirement des numéros de téléphone, en supposant que chacun dispose d’un téléphone…</a:t>
            </a:r>
            <a:endParaRPr sz="18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200"/>
              <a:buFont typeface="Arial"/>
              <a:buNone/>
            </a:pP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900">
                <a:solidFill>
                  <a:schemeClr val="dk1"/>
                </a:solidFill>
                <a:latin typeface="Calibri"/>
                <a:ea typeface="Calibri"/>
                <a:cs typeface="Calibri"/>
                <a:sym typeface="Calibri"/>
              </a:rPr>
              <a:t>Exemple: L’enquête TeO</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a:solidFill>
                <a:schemeClr val="dk1"/>
              </a:solidFill>
              <a:latin typeface="Calibri"/>
              <a:ea typeface="Calibri"/>
              <a:cs typeface="Calibri"/>
              <a:sym typeface="Calibri"/>
            </a:endParaRPr>
          </a:p>
        </p:txBody>
      </p:sp>
      <p:sp>
        <p:nvSpPr>
          <p:cNvPr id="680" name="Google Shape;680;g3273c2fc512_0_343"/>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pic>
        <p:nvPicPr>
          <p:cNvPr id="681" name="Google Shape;681;g3273c2fc512_0_343"/>
          <p:cNvPicPr preferRelativeResize="0"/>
          <p:nvPr/>
        </p:nvPicPr>
        <p:blipFill>
          <a:blip r:embed="rId3">
            <a:alphaModFix/>
          </a:blip>
          <a:stretch>
            <a:fillRect/>
          </a:stretch>
        </p:blipFill>
        <p:spPr>
          <a:xfrm>
            <a:off x="5937582" y="698100"/>
            <a:ext cx="2942325" cy="21680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3273c2fc512_0_36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7" name="Google Shape;687;g3273c2fc512_0_36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88" name="Google Shape;688;g3273c2fc512_0_36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89" name="Google Shape;689;g3273c2fc512_0_366"/>
          <p:cNvSpPr txBox="1"/>
          <p:nvPr/>
        </p:nvSpPr>
        <p:spPr>
          <a:xfrm>
            <a:off x="402925" y="1571625"/>
            <a:ext cx="8572500" cy="488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fr-FR" sz="2100" b="1">
                <a:solidFill>
                  <a:schemeClr val="dk1"/>
                </a:solidFill>
                <a:latin typeface="Calibri"/>
                <a:ea typeface="Calibri"/>
                <a:cs typeface="Calibri"/>
                <a:sym typeface="Calibri"/>
              </a:rPr>
              <a:t>L’échantillon aléatoire </a:t>
            </a:r>
            <a:r>
              <a:rPr lang="fr-FR" sz="2100" b="1">
                <a:solidFill>
                  <a:srgbClr val="990000"/>
                </a:solidFill>
                <a:latin typeface="Calibri"/>
                <a:ea typeface="Calibri"/>
                <a:cs typeface="Calibri"/>
                <a:sym typeface="Calibri"/>
              </a:rPr>
              <a:t>stratifié</a:t>
            </a:r>
            <a:r>
              <a:rPr lang="fr-FR" sz="2100" b="1">
                <a:solidFill>
                  <a:schemeClr val="dk1"/>
                </a:solidFill>
                <a:latin typeface="Calibri"/>
                <a:ea typeface="Calibri"/>
                <a:cs typeface="Calibri"/>
                <a:sym typeface="Calibri"/>
              </a:rPr>
              <a:t> </a:t>
            </a:r>
            <a:r>
              <a:rPr lang="fr-FR" sz="1900" b="1">
                <a:solidFill>
                  <a:schemeClr val="dk1"/>
                </a:solidFill>
                <a:latin typeface="Calibri"/>
                <a:ea typeface="Calibri"/>
                <a:cs typeface="Calibri"/>
                <a:sym typeface="Calibri"/>
              </a:rPr>
              <a:t>:</a:t>
            </a:r>
            <a:endParaRPr sz="19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800">
                <a:solidFill>
                  <a:schemeClr val="dk1"/>
                </a:solidFill>
                <a:latin typeface="Calibri"/>
                <a:ea typeface="Calibri"/>
                <a:cs typeface="Calibri"/>
                <a:sym typeface="Calibri"/>
              </a:rPr>
              <a:t>Principe: </a:t>
            </a:r>
            <a:r>
              <a:rPr lang="fr-FR" sz="1800" b="1">
                <a:solidFill>
                  <a:schemeClr val="dk1"/>
                </a:solidFill>
                <a:latin typeface="Calibri"/>
                <a:ea typeface="Calibri"/>
                <a:cs typeface="Calibri"/>
                <a:sym typeface="Calibri"/>
              </a:rPr>
              <a:t>Découper la population en groupes </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800" b="1">
                <a:solidFill>
                  <a:schemeClr val="dk1"/>
                </a:solidFill>
                <a:latin typeface="Calibri"/>
                <a:ea typeface="Calibri"/>
                <a:cs typeface="Calibri"/>
                <a:sym typeface="Calibri"/>
              </a:rPr>
              <a:t>(ou strates) puis réaliser un tirage aléatoire simple</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800" b="1">
                <a:solidFill>
                  <a:schemeClr val="dk1"/>
                </a:solidFill>
                <a:latin typeface="Calibri"/>
                <a:ea typeface="Calibri"/>
                <a:cs typeface="Calibri"/>
                <a:sym typeface="Calibri"/>
              </a:rPr>
              <a:t> dans chaque groupe</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800">
                <a:solidFill>
                  <a:schemeClr val="dk1"/>
                </a:solidFill>
                <a:latin typeface="Calibri"/>
                <a:ea typeface="Calibri"/>
                <a:cs typeface="Calibri"/>
                <a:sym typeface="Calibri"/>
              </a:rPr>
              <a:t>Exemple de strates : </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par région</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par type de localité/quartier </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par âge ou sexe?</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800" b="1" i="1">
                <a:solidFill>
                  <a:srgbClr val="38761D"/>
                </a:solidFill>
                <a:latin typeface="Calibri"/>
                <a:ea typeface="Calibri"/>
                <a:cs typeface="Calibri"/>
                <a:sym typeface="Calibri"/>
              </a:rPr>
              <a:t>Pourquoi stratifier ?</a:t>
            </a:r>
            <a:endParaRPr sz="1800" b="1" i="1">
              <a:solidFill>
                <a:srgbClr val="38761D"/>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Avoir des </a:t>
            </a:r>
            <a:r>
              <a:rPr lang="fr-FR" sz="1800" b="1">
                <a:solidFill>
                  <a:schemeClr val="dk1"/>
                </a:solidFill>
                <a:latin typeface="Calibri"/>
                <a:ea typeface="Calibri"/>
                <a:cs typeface="Calibri"/>
                <a:sym typeface="Calibri"/>
              </a:rPr>
              <a:t>résultats représentatifs de chaque strate pas que de la population-cible </a:t>
            </a:r>
            <a:r>
              <a:rPr lang="fr-FR"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Il est peu probable de choisir un échantillon « absurde » puisqu’on s’assure de la présence proportionnelle de tous les divers sous-groupes composant la population.</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800">
                <a:solidFill>
                  <a:schemeClr val="dk1"/>
                </a:solidFill>
                <a:latin typeface="Calibri"/>
                <a:ea typeface="Calibri"/>
                <a:cs typeface="Calibri"/>
                <a:sym typeface="Calibri"/>
              </a:rPr>
              <a:t>Désavantages : </a:t>
            </a:r>
            <a:r>
              <a:rPr lang="fr-FR" sz="1800" b="1">
                <a:solidFill>
                  <a:schemeClr val="dk1"/>
                </a:solidFill>
                <a:latin typeface="Calibri"/>
                <a:ea typeface="Calibri"/>
                <a:cs typeface="Calibri"/>
                <a:sym typeface="Calibri"/>
              </a:rPr>
              <a:t>Disposer de l’information sur la strate dans une base de sondage</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a:solidFill>
                <a:schemeClr val="dk1"/>
              </a:solidFill>
              <a:latin typeface="Calibri"/>
              <a:ea typeface="Calibri"/>
              <a:cs typeface="Calibri"/>
              <a:sym typeface="Calibri"/>
            </a:endParaRPr>
          </a:p>
        </p:txBody>
      </p:sp>
      <p:sp>
        <p:nvSpPr>
          <p:cNvPr id="690" name="Google Shape;690;g3273c2fc512_0_36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pic>
        <p:nvPicPr>
          <p:cNvPr id="691" name="Google Shape;691;g3273c2fc512_0_366"/>
          <p:cNvPicPr preferRelativeResize="0"/>
          <p:nvPr/>
        </p:nvPicPr>
        <p:blipFill>
          <a:blip r:embed="rId3">
            <a:alphaModFix/>
          </a:blip>
          <a:stretch>
            <a:fillRect/>
          </a:stretch>
        </p:blipFill>
        <p:spPr>
          <a:xfrm>
            <a:off x="5476279" y="1107275"/>
            <a:ext cx="3281626" cy="2098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g3273c2fc512_0_37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7" name="Google Shape;697;g3273c2fc512_0_37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98" name="Google Shape;698;g3273c2fc512_0_377"/>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99" name="Google Shape;699;g3273c2fc512_0_377"/>
          <p:cNvSpPr txBox="1"/>
          <p:nvPr/>
        </p:nvSpPr>
        <p:spPr>
          <a:xfrm>
            <a:off x="285750" y="1741250"/>
            <a:ext cx="8572500" cy="488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fr-FR" sz="1900" b="1">
                <a:solidFill>
                  <a:schemeClr val="dk1"/>
                </a:solidFill>
                <a:latin typeface="Calibri"/>
                <a:ea typeface="Calibri"/>
                <a:cs typeface="Calibri"/>
                <a:sym typeface="Calibri"/>
              </a:rPr>
              <a:t>L’échantillon par </a:t>
            </a:r>
            <a:r>
              <a:rPr lang="fr-FR" sz="1900" b="1">
                <a:solidFill>
                  <a:srgbClr val="990000"/>
                </a:solidFill>
                <a:latin typeface="Calibri"/>
                <a:ea typeface="Calibri"/>
                <a:cs typeface="Calibri"/>
                <a:sym typeface="Calibri"/>
              </a:rPr>
              <a:t>grappe</a:t>
            </a:r>
            <a:r>
              <a:rPr lang="fr-FR" sz="1900" b="1">
                <a:solidFill>
                  <a:schemeClr val="dk1"/>
                </a:solidFill>
                <a:latin typeface="Calibri"/>
                <a:ea typeface="Calibri"/>
                <a:cs typeface="Calibri"/>
                <a:sym typeface="Calibri"/>
              </a:rPr>
              <a:t>  :</a:t>
            </a:r>
            <a:endParaRPr sz="19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9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700">
                <a:solidFill>
                  <a:schemeClr val="dk1"/>
                </a:solidFill>
                <a:latin typeface="Calibri"/>
                <a:ea typeface="Calibri"/>
                <a:cs typeface="Calibri"/>
                <a:sym typeface="Calibri"/>
              </a:rPr>
              <a:t>On considère que les individus sont regroupés en “grappes”</a:t>
            </a:r>
            <a:endParaRPr sz="1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700">
                <a:solidFill>
                  <a:schemeClr val="dk1"/>
                </a:solidFill>
                <a:latin typeface="Calibri"/>
                <a:ea typeface="Calibri"/>
                <a:cs typeface="Calibri"/>
                <a:sym typeface="Calibri"/>
              </a:rPr>
              <a:t>c’est-à-dire en</a:t>
            </a:r>
            <a:r>
              <a:rPr lang="fr-FR" sz="1700" b="1">
                <a:solidFill>
                  <a:schemeClr val="dk1"/>
                </a:solidFill>
                <a:latin typeface="Calibri"/>
                <a:ea typeface="Calibri"/>
                <a:cs typeface="Calibri"/>
                <a:sym typeface="Calibri"/>
              </a:rPr>
              <a:t> </a:t>
            </a:r>
            <a:r>
              <a:rPr lang="fr-FR" sz="1700" b="1">
                <a:solidFill>
                  <a:srgbClr val="990000"/>
                </a:solidFill>
                <a:latin typeface="Calibri"/>
                <a:ea typeface="Calibri"/>
                <a:cs typeface="Calibri"/>
                <a:sym typeface="Calibri"/>
              </a:rPr>
              <a:t>“groupes”</a:t>
            </a:r>
            <a:r>
              <a:rPr lang="fr-FR" sz="1700">
                <a:solidFill>
                  <a:schemeClr val="dk1"/>
                </a:solidFill>
                <a:latin typeface="Calibri"/>
                <a:ea typeface="Calibri"/>
                <a:cs typeface="Calibri"/>
                <a:sym typeface="Calibri"/>
              </a:rPr>
              <a:t>. </a:t>
            </a:r>
            <a:r>
              <a:rPr lang="fr-FR" sz="1700" b="1">
                <a:solidFill>
                  <a:schemeClr val="dk1"/>
                </a:solidFill>
                <a:latin typeface="Calibri"/>
                <a:ea typeface="Calibri"/>
                <a:cs typeface="Calibri"/>
                <a:sym typeface="Calibri"/>
              </a:rPr>
              <a:t>On échantillonne de manière </a:t>
            </a:r>
            <a:endParaRPr sz="17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700" b="1">
                <a:solidFill>
                  <a:schemeClr val="dk1"/>
                </a:solidFill>
                <a:latin typeface="Calibri"/>
                <a:ea typeface="Calibri"/>
                <a:cs typeface="Calibri"/>
                <a:sym typeface="Calibri"/>
              </a:rPr>
              <a:t>aléatoire ces grappes,  puis on enquête auprès de toutes </a:t>
            </a:r>
            <a:endParaRPr sz="17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700" b="1">
                <a:solidFill>
                  <a:schemeClr val="dk1"/>
                </a:solidFill>
                <a:latin typeface="Calibri"/>
                <a:ea typeface="Calibri"/>
                <a:cs typeface="Calibri"/>
                <a:sym typeface="Calibri"/>
              </a:rPr>
              <a:t>les personnes qui composent les grappes.</a:t>
            </a:r>
            <a:endParaRPr sz="17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700">
                <a:solidFill>
                  <a:schemeClr val="dk1"/>
                </a:solidFill>
                <a:latin typeface="Calibri"/>
                <a:ea typeface="Calibri"/>
                <a:cs typeface="Calibri"/>
                <a:sym typeface="Calibri"/>
              </a:rPr>
              <a:t>Exemple de grappes : </a:t>
            </a: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les ménages (ex. l’enquête emploi)</a:t>
            </a: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les salles de classes</a:t>
            </a:r>
            <a:endParaRPr sz="1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700" b="1" i="1">
                <a:solidFill>
                  <a:srgbClr val="38761D"/>
                </a:solidFill>
                <a:latin typeface="Calibri"/>
                <a:ea typeface="Calibri"/>
                <a:cs typeface="Calibri"/>
                <a:sym typeface="Calibri"/>
              </a:rPr>
              <a:t>Pourquoi faire un échantillon par grappe ? </a:t>
            </a:r>
            <a:endParaRPr sz="1700">
              <a:solidFill>
                <a:srgbClr val="38761D"/>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highlight>
                  <a:schemeClr val="lt1"/>
                </a:highlight>
                <a:latin typeface="Calibri"/>
                <a:ea typeface="Calibri"/>
                <a:cs typeface="Calibri"/>
                <a:sym typeface="Calibri"/>
              </a:rPr>
              <a:t>Ne nécessite pas une base de sondage de la population seulement des grappes.</a:t>
            </a:r>
            <a:endParaRPr sz="1700">
              <a:solidFill>
                <a:schemeClr val="dk1"/>
              </a:solidFill>
              <a:highlight>
                <a:schemeClr val="lt1"/>
              </a:highlight>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highlight>
                  <a:schemeClr val="lt1"/>
                </a:highlight>
                <a:latin typeface="Calibri"/>
                <a:ea typeface="Calibri"/>
                <a:cs typeface="Calibri"/>
                <a:sym typeface="Calibri"/>
              </a:rPr>
              <a:t>Elle permet des groupes « compacts », ce qui permet de réduire les coûts de déplacement, de suivi et de supervision de l’enquête.</a:t>
            </a:r>
            <a:endParaRPr sz="1700">
              <a:solidFill>
                <a:schemeClr val="dk1"/>
              </a:solidFill>
              <a:highlight>
                <a:schemeClr val="lt1"/>
              </a:highlight>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fr-FR" sz="1700">
                <a:solidFill>
                  <a:schemeClr val="dk1"/>
                </a:solidFill>
                <a:highlight>
                  <a:schemeClr val="lt1"/>
                </a:highlight>
                <a:latin typeface="Calibri"/>
                <a:ea typeface="Calibri"/>
                <a:cs typeface="Calibri"/>
                <a:sym typeface="Calibri"/>
              </a:rPr>
              <a:t>Désavantages : la méthode peut entraîne des résultats </a:t>
            </a:r>
            <a:r>
              <a:rPr lang="fr-FR" sz="1700" b="1">
                <a:solidFill>
                  <a:schemeClr val="dk1"/>
                </a:solidFill>
                <a:highlight>
                  <a:schemeClr val="lt1"/>
                </a:highlight>
                <a:latin typeface="Calibri"/>
                <a:ea typeface="Calibri"/>
                <a:cs typeface="Calibri"/>
                <a:sym typeface="Calibri"/>
              </a:rPr>
              <a:t>moins précis</a:t>
            </a:r>
            <a:r>
              <a:rPr lang="fr-FR" sz="1700">
                <a:solidFill>
                  <a:schemeClr val="dk1"/>
                </a:solidFill>
                <a:highlight>
                  <a:schemeClr val="lt1"/>
                </a:highlight>
                <a:latin typeface="Calibri"/>
                <a:ea typeface="Calibri"/>
                <a:cs typeface="Calibri"/>
                <a:sym typeface="Calibri"/>
              </a:rPr>
              <a:t> car les unités voisines ont tendance se rassembler.</a:t>
            </a:r>
            <a:endParaRPr sz="1700">
              <a:solidFill>
                <a:schemeClr val="dk1"/>
              </a:solidFill>
              <a:highlight>
                <a:schemeClr val="lt1"/>
              </a:highlight>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highlight>
                <a:schemeClr val="lt1"/>
              </a:highlight>
              <a:latin typeface="Calibri"/>
              <a:ea typeface="Calibri"/>
              <a:cs typeface="Calibri"/>
              <a:sym typeface="Calibri"/>
            </a:endParaRPr>
          </a:p>
          <a:p>
            <a:pPr marL="457200" lvl="0" indent="0" algn="l" rtl="0">
              <a:lnSpc>
                <a:spcPct val="115000"/>
              </a:lnSpc>
              <a:spcBef>
                <a:spcPts val="1200"/>
              </a:spcBef>
              <a:spcAft>
                <a:spcPts val="0"/>
              </a:spcAft>
              <a:buNone/>
            </a:pPr>
            <a:endParaRPr sz="1600">
              <a:solidFill>
                <a:schemeClr val="dk1"/>
              </a:solidFill>
              <a:latin typeface="Calibri"/>
              <a:ea typeface="Calibri"/>
              <a:cs typeface="Calibri"/>
              <a:sym typeface="Calibri"/>
            </a:endParaRPr>
          </a:p>
          <a:p>
            <a:pPr marL="0" lvl="0" indent="0" algn="l" rtl="0">
              <a:spcBef>
                <a:spcPts val="120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a:solidFill>
                <a:schemeClr val="dk1"/>
              </a:solidFill>
              <a:latin typeface="Calibri"/>
              <a:ea typeface="Calibri"/>
              <a:cs typeface="Calibri"/>
              <a:sym typeface="Calibri"/>
            </a:endParaRPr>
          </a:p>
        </p:txBody>
      </p:sp>
      <p:sp>
        <p:nvSpPr>
          <p:cNvPr id="700" name="Google Shape;700;g3273c2fc512_0_377"/>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pic>
        <p:nvPicPr>
          <p:cNvPr id="701" name="Google Shape;701;g3273c2fc512_0_377"/>
          <p:cNvPicPr preferRelativeResize="0"/>
          <p:nvPr/>
        </p:nvPicPr>
        <p:blipFill>
          <a:blip r:embed="rId3">
            <a:alphaModFix/>
          </a:blip>
          <a:stretch>
            <a:fillRect/>
          </a:stretch>
        </p:blipFill>
        <p:spPr>
          <a:xfrm>
            <a:off x="5750725" y="1094825"/>
            <a:ext cx="3311950" cy="1929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3273c2fc512_0_54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7" name="Google Shape;707;g3273c2fc512_0_544"/>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08" name="Google Shape;708;g3273c2fc512_0_544"/>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09" name="Google Shape;709;g3273c2fc512_0_544"/>
          <p:cNvSpPr txBox="1"/>
          <p:nvPr/>
        </p:nvSpPr>
        <p:spPr>
          <a:xfrm>
            <a:off x="285750" y="1741250"/>
            <a:ext cx="8572500" cy="48882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120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On peut faire des grappes dans des grappes:</a:t>
            </a:r>
            <a:endParaRPr sz="1700">
              <a:solidFill>
                <a:schemeClr val="dk1"/>
              </a:solidFill>
              <a:latin typeface="Calibri"/>
              <a:ea typeface="Calibri"/>
              <a:cs typeface="Calibri"/>
              <a:sym typeface="Calibri"/>
            </a:endParaRPr>
          </a:p>
          <a:p>
            <a:pPr marL="914400" lvl="1" indent="-3365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Tirer au sort des communes ou des quartiers, </a:t>
            </a:r>
            <a:endParaRPr sz="1700">
              <a:solidFill>
                <a:schemeClr val="dk1"/>
              </a:solidFill>
              <a:latin typeface="Calibri"/>
              <a:ea typeface="Calibri"/>
              <a:cs typeface="Calibri"/>
              <a:sym typeface="Calibri"/>
            </a:endParaRPr>
          </a:p>
          <a:p>
            <a:pPr marL="914400" lvl="1" indent="-3365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puis au sein de ces quartiers des ménages, </a:t>
            </a:r>
            <a:endParaRPr sz="1700">
              <a:solidFill>
                <a:schemeClr val="dk1"/>
              </a:solidFill>
              <a:latin typeface="Calibri"/>
              <a:ea typeface="Calibri"/>
              <a:cs typeface="Calibri"/>
              <a:sym typeface="Calibri"/>
            </a:endParaRPr>
          </a:p>
          <a:p>
            <a:pPr marL="914400" lvl="1" indent="-3365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interroger tout le monde au sein du ménage </a:t>
            </a:r>
            <a:endParaRPr sz="1700">
              <a:solidFill>
                <a:schemeClr val="dk1"/>
              </a:solidFill>
              <a:latin typeface="Calibri"/>
              <a:ea typeface="Calibri"/>
              <a:cs typeface="Calibri"/>
              <a:sym typeface="Calibri"/>
            </a:endParaRPr>
          </a:p>
          <a:p>
            <a:pPr marL="914400" lvl="0" indent="0" algn="l" rtl="0">
              <a:lnSpc>
                <a:spcPct val="100000"/>
              </a:lnSpc>
              <a:spcBef>
                <a:spcPts val="1200"/>
              </a:spcBef>
              <a:spcAft>
                <a:spcPts val="0"/>
              </a:spcAft>
              <a:buNone/>
            </a:pPr>
            <a:endParaRPr sz="1700">
              <a:solidFill>
                <a:schemeClr val="dk1"/>
              </a:solidFill>
              <a:latin typeface="Calibri"/>
              <a:ea typeface="Calibri"/>
              <a:cs typeface="Calibri"/>
              <a:sym typeface="Calibri"/>
            </a:endParaRPr>
          </a:p>
          <a:p>
            <a:pPr marL="457200" lvl="0" indent="-336550" algn="l" rtl="0">
              <a:lnSpc>
                <a:spcPct val="100000"/>
              </a:lnSpc>
              <a:spcBef>
                <a:spcPts val="120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Dans la réalité on combine souvent plusieurs type d'échantillonnage: par grappe et par strate</a:t>
            </a:r>
            <a:r>
              <a:rPr lang="fr-FR"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a:p>
            <a:pPr marL="0" lvl="0" indent="0" algn="l" rtl="0">
              <a:lnSpc>
                <a:spcPct val="100000"/>
              </a:lnSpc>
              <a:spcBef>
                <a:spcPts val="1200"/>
              </a:spcBef>
              <a:spcAft>
                <a:spcPts val="0"/>
              </a:spcAft>
              <a:buNone/>
            </a:pPr>
            <a:r>
              <a:rPr lang="fr-FR" sz="1700">
                <a:solidFill>
                  <a:schemeClr val="dk1"/>
                </a:solidFill>
                <a:latin typeface="Calibri"/>
                <a:ea typeface="Calibri"/>
                <a:cs typeface="Calibri"/>
                <a:sym typeface="Calibri"/>
              </a:rPr>
              <a:t>En pratique c’est ce que fait l’INSEE pour la plupart des ses enquêtes: strates par région, et grappe pour les quartiers/communes enquêtées: Exemple de l’enquête emploi:</a:t>
            </a:r>
            <a:endParaRPr sz="1700">
              <a:solidFill>
                <a:schemeClr val="dk1"/>
              </a:solidFill>
              <a:latin typeface="Calibri"/>
              <a:ea typeface="Calibri"/>
              <a:cs typeface="Calibri"/>
              <a:sym typeface="Calibri"/>
            </a:endParaRPr>
          </a:p>
          <a:p>
            <a:pPr marL="0" lvl="0" indent="0" algn="l" rtl="0">
              <a:lnSpc>
                <a:spcPct val="100000"/>
              </a:lnSpc>
              <a:spcBef>
                <a:spcPts val="1200"/>
              </a:spcBef>
              <a:spcAft>
                <a:spcPts val="0"/>
              </a:spcAft>
              <a:buNone/>
            </a:pPr>
            <a:endParaRPr sz="1700">
              <a:solidFill>
                <a:schemeClr val="dk1"/>
              </a:solidFill>
              <a:latin typeface="Calibri"/>
              <a:ea typeface="Calibri"/>
              <a:cs typeface="Calibri"/>
              <a:sym typeface="Calibri"/>
            </a:endParaRPr>
          </a:p>
          <a:p>
            <a:pPr marL="0" lvl="0" indent="0" algn="l" rtl="0">
              <a:lnSpc>
                <a:spcPct val="100000"/>
              </a:lnSpc>
              <a:spcBef>
                <a:spcPts val="1200"/>
              </a:spcBef>
              <a:spcAft>
                <a:spcPts val="0"/>
              </a:spcAft>
              <a:buClr>
                <a:schemeClr val="dk1"/>
              </a:buClr>
              <a:buSzPts val="1200"/>
              <a:buFont typeface="Arial"/>
              <a:buNone/>
            </a:pP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a:solidFill>
                <a:schemeClr val="dk1"/>
              </a:solidFill>
              <a:latin typeface="Calibri"/>
              <a:ea typeface="Calibri"/>
              <a:cs typeface="Calibri"/>
              <a:sym typeface="Calibri"/>
            </a:endParaRPr>
          </a:p>
        </p:txBody>
      </p:sp>
      <p:sp>
        <p:nvSpPr>
          <p:cNvPr id="710" name="Google Shape;710;g3273c2fc512_0_54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pic>
        <p:nvPicPr>
          <p:cNvPr id="711" name="Google Shape;711;g3273c2fc512_0_544"/>
          <p:cNvPicPr preferRelativeResize="0"/>
          <p:nvPr/>
        </p:nvPicPr>
        <p:blipFill>
          <a:blip r:embed="rId3">
            <a:alphaModFix/>
          </a:blip>
          <a:stretch>
            <a:fillRect/>
          </a:stretch>
        </p:blipFill>
        <p:spPr>
          <a:xfrm>
            <a:off x="5441050" y="1043150"/>
            <a:ext cx="3488650" cy="2032338"/>
          </a:xfrm>
          <a:prstGeom prst="rect">
            <a:avLst/>
          </a:prstGeom>
          <a:noFill/>
          <a:ln>
            <a:noFill/>
          </a:ln>
        </p:spPr>
      </p:pic>
      <p:pic>
        <p:nvPicPr>
          <p:cNvPr id="712" name="Google Shape;712;g3273c2fc512_0_544"/>
          <p:cNvPicPr preferRelativeResize="0"/>
          <p:nvPr/>
        </p:nvPicPr>
        <p:blipFill>
          <a:blip r:embed="rId4">
            <a:alphaModFix/>
          </a:blip>
          <a:stretch>
            <a:fillRect/>
          </a:stretch>
        </p:blipFill>
        <p:spPr>
          <a:xfrm>
            <a:off x="997563" y="4727523"/>
            <a:ext cx="7148875" cy="856675"/>
          </a:xfrm>
          <a:prstGeom prst="rect">
            <a:avLst/>
          </a:prstGeom>
          <a:noFill/>
          <a:ln>
            <a:noFill/>
          </a:ln>
        </p:spPr>
      </p:pic>
      <p:pic>
        <p:nvPicPr>
          <p:cNvPr id="713" name="Google Shape;713;g3273c2fc512_0_544"/>
          <p:cNvPicPr preferRelativeResize="0"/>
          <p:nvPr/>
        </p:nvPicPr>
        <p:blipFill>
          <a:blip r:embed="rId5">
            <a:alphaModFix/>
          </a:blip>
          <a:stretch>
            <a:fillRect/>
          </a:stretch>
        </p:blipFill>
        <p:spPr>
          <a:xfrm>
            <a:off x="997575" y="5674300"/>
            <a:ext cx="7590713" cy="698100"/>
          </a:xfrm>
          <a:prstGeom prst="rect">
            <a:avLst/>
          </a:prstGeom>
          <a:noFill/>
          <a:ln>
            <a:noFill/>
          </a:ln>
        </p:spPr>
      </p:pic>
      <p:sp>
        <p:nvSpPr>
          <p:cNvPr id="714" name="Google Shape;714;g3273c2fc512_0_544"/>
          <p:cNvSpPr/>
          <p:nvPr/>
        </p:nvSpPr>
        <p:spPr>
          <a:xfrm>
            <a:off x="3465600" y="5869450"/>
            <a:ext cx="1975500" cy="5031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15" name="Google Shape;715;g3273c2fc512_0_544"/>
          <p:cNvSpPr txBox="1"/>
          <p:nvPr/>
        </p:nvSpPr>
        <p:spPr>
          <a:xfrm>
            <a:off x="700038" y="6462488"/>
            <a:ext cx="8185800" cy="415500"/>
          </a:xfrm>
          <a:prstGeom prst="rect">
            <a:avLst/>
          </a:prstGeom>
          <a:noFill/>
          <a:ln>
            <a:noFill/>
          </a:ln>
        </p:spPr>
        <p:txBody>
          <a:bodyPr spcFirstLastPara="1" wrap="square" lIns="91425" tIns="91425" rIns="91425" bIns="91425" anchor="t" anchorCtr="0">
            <a:noAutofit/>
          </a:bodyPr>
          <a:lstStyle/>
          <a:p>
            <a:pPr marL="457200" marR="0" lvl="0" indent="0" algn="r" rtl="0">
              <a:lnSpc>
                <a:spcPct val="100000"/>
              </a:lnSpc>
              <a:spcBef>
                <a:spcPts val="0"/>
              </a:spcBef>
              <a:spcAft>
                <a:spcPts val="0"/>
              </a:spcAft>
              <a:buClr>
                <a:schemeClr val="dk1"/>
              </a:buClr>
              <a:buSzPts val="1100"/>
              <a:buFont typeface="Arial"/>
              <a:buNone/>
            </a:pPr>
            <a:r>
              <a:rPr lang="fr-FR" i="1">
                <a:solidFill>
                  <a:schemeClr val="dk1"/>
                </a:solidFill>
                <a:latin typeface="Calibri"/>
                <a:ea typeface="Calibri"/>
                <a:cs typeface="Calibri"/>
                <a:sym typeface="Calibri"/>
              </a:rPr>
              <a:t>Extrait de la </a:t>
            </a:r>
            <a:r>
              <a:rPr lang="fr-FR" i="1" u="sng">
                <a:solidFill>
                  <a:schemeClr val="hlink"/>
                </a:solidFill>
                <a:latin typeface="Calibri"/>
                <a:ea typeface="Calibri"/>
                <a:cs typeface="Calibri"/>
                <a:sym typeface="Calibri"/>
                <a:hlinkClick r:id="rId6"/>
              </a:rPr>
              <a:t>note méthodologique de l’enquête emploi (août 2023)</a:t>
            </a:r>
            <a:r>
              <a:rPr lang="fr-FR" i="1">
                <a:solidFill>
                  <a:schemeClr val="dk1"/>
                </a:solidFill>
                <a:latin typeface="Calibri"/>
                <a:ea typeface="Calibri"/>
                <a:cs typeface="Calibri"/>
                <a:sym typeface="Calibri"/>
              </a:rPr>
              <a:t>, p.21</a:t>
            </a:r>
            <a:endParaRPr b="0" i="1"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3273c2fc512_0_57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a:t>
            </a:fld>
            <a:endParaRPr sz="1000">
              <a:solidFill>
                <a:srgbClr val="808080"/>
              </a:solidFill>
              <a:latin typeface="Arial"/>
              <a:ea typeface="Arial"/>
              <a:cs typeface="Arial"/>
              <a:sym typeface="Arial"/>
            </a:endParaRPr>
          </a:p>
        </p:txBody>
      </p:sp>
      <p:sp>
        <p:nvSpPr>
          <p:cNvPr id="214" name="Google Shape;214;g3273c2fc512_0_57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Google Shape;215;g3273c2fc512_0_57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16" name="Google Shape;216;g3273c2fc512_0_577"/>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17" name="Google Shape;217;g3273c2fc512_0_577"/>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50</a:t>
            </a:fld>
            <a:endParaRPr/>
          </a:p>
        </p:txBody>
      </p:sp>
      <p:pic>
        <p:nvPicPr>
          <p:cNvPr id="721" name="Google Shape;721;p1"/>
          <p:cNvPicPr preferRelativeResize="0"/>
          <p:nvPr/>
        </p:nvPicPr>
        <p:blipFill rotWithShape="1">
          <a:blip r:embed="rId3">
            <a:alphaModFix/>
          </a:blip>
          <a:srcRect/>
          <a:stretch/>
        </p:blipFill>
        <p:spPr>
          <a:xfrm>
            <a:off x="428625" y="1333500"/>
            <a:ext cx="8286750" cy="4191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3273c2fc512_0_13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7" name="Google Shape;727;g3273c2fc512_0_13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28" name="Google Shape;728;g3273c2fc512_0_139"/>
          <p:cNvSpPr txBox="1"/>
          <p:nvPr/>
        </p:nvSpPr>
        <p:spPr>
          <a:xfrm>
            <a:off x="462450" y="752874"/>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i="0" u="none" strike="noStrike" cap="none" dirty="0">
                <a:solidFill>
                  <a:srgbClr val="2E5D5A"/>
                </a:solidFill>
                <a:latin typeface="Arial"/>
                <a:ea typeface="Arial"/>
                <a:cs typeface="Arial"/>
                <a:sym typeface="Arial"/>
              </a:rPr>
              <a:t>Les différentes techniques d’échantillonnage </a:t>
            </a:r>
            <a:endParaRPr sz="2250" b="1" i="0" u="none" strike="noStrike" cap="none" dirty="0">
              <a:solidFill>
                <a:srgbClr val="2E5D5A"/>
              </a:solidFill>
              <a:latin typeface="Arial"/>
              <a:ea typeface="Arial"/>
              <a:cs typeface="Arial"/>
              <a:sym typeface="Arial"/>
            </a:endParaRPr>
          </a:p>
          <a:p>
            <a:pPr marL="712800" marR="0" lvl="0" indent="-341524" algn="l" rtl="0">
              <a:lnSpc>
                <a:spcPct val="115000"/>
              </a:lnSpc>
              <a:spcBef>
                <a:spcPts val="0"/>
              </a:spcBef>
              <a:spcAft>
                <a:spcPts val="0"/>
              </a:spcAft>
              <a:buClr>
                <a:srgbClr val="2E5D5A"/>
              </a:buClr>
              <a:buSzPts val="1750"/>
              <a:buFont typeface="Arial"/>
              <a:buAutoNum type="alphaLcPeriod"/>
            </a:pPr>
            <a:r>
              <a:rPr lang="fr-FR" sz="1750" b="1" i="0" u="none" strike="noStrike" cap="none" dirty="0">
                <a:solidFill>
                  <a:srgbClr val="2E5D5A"/>
                </a:solidFill>
                <a:latin typeface="Arial"/>
                <a:ea typeface="Arial"/>
                <a:cs typeface="Arial"/>
                <a:sym typeface="Arial"/>
              </a:rPr>
              <a:t>Les échantillons aléatoires : résumé</a:t>
            </a:r>
            <a:endParaRPr sz="1750" b="1" i="0" u="none" strike="noStrike" cap="none" dirty="0">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dirty="0">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dirty="0">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dirty="0">
              <a:solidFill>
                <a:srgbClr val="2E5D5A"/>
              </a:solidFill>
              <a:latin typeface="Calibri"/>
              <a:ea typeface="Calibri"/>
              <a:cs typeface="Calibri"/>
              <a:sym typeface="Calibri"/>
            </a:endParaRPr>
          </a:p>
        </p:txBody>
      </p:sp>
      <p:graphicFrame>
        <p:nvGraphicFramePr>
          <p:cNvPr id="729" name="Google Shape;729;g3273c2fc512_0_139"/>
          <p:cNvGraphicFramePr/>
          <p:nvPr>
            <p:extLst>
              <p:ext uri="{D42A27DB-BD31-4B8C-83A1-F6EECF244321}">
                <p14:modId xmlns:p14="http://schemas.microsoft.com/office/powerpoint/2010/main" val="4082917358"/>
              </p:ext>
            </p:extLst>
          </p:nvPr>
        </p:nvGraphicFramePr>
        <p:xfrm>
          <a:off x="114050" y="1600862"/>
          <a:ext cx="8915900" cy="5163045"/>
        </p:xfrm>
        <a:graphic>
          <a:graphicData uri="http://schemas.openxmlformats.org/drawingml/2006/table">
            <a:tbl>
              <a:tblPr>
                <a:noFill/>
                <a:tableStyleId>{45D4F992-F188-4BFF-BEF0-EBDC92F988EC}</a:tableStyleId>
              </a:tblPr>
              <a:tblGrid>
                <a:gridCol w="868725">
                  <a:extLst>
                    <a:ext uri="{9D8B030D-6E8A-4147-A177-3AD203B41FA5}">
                      <a16:colId xmlns:a16="http://schemas.microsoft.com/office/drawing/2014/main" val="20000"/>
                    </a:ext>
                  </a:extLst>
                </a:gridCol>
                <a:gridCol w="3293050">
                  <a:extLst>
                    <a:ext uri="{9D8B030D-6E8A-4147-A177-3AD203B41FA5}">
                      <a16:colId xmlns:a16="http://schemas.microsoft.com/office/drawing/2014/main" val="20001"/>
                    </a:ext>
                  </a:extLst>
                </a:gridCol>
                <a:gridCol w="2509500">
                  <a:extLst>
                    <a:ext uri="{9D8B030D-6E8A-4147-A177-3AD203B41FA5}">
                      <a16:colId xmlns:a16="http://schemas.microsoft.com/office/drawing/2014/main" val="20002"/>
                    </a:ext>
                  </a:extLst>
                </a:gridCol>
                <a:gridCol w="2244625">
                  <a:extLst>
                    <a:ext uri="{9D8B030D-6E8A-4147-A177-3AD203B41FA5}">
                      <a16:colId xmlns:a16="http://schemas.microsoft.com/office/drawing/2014/main" val="20003"/>
                    </a:ext>
                  </a:extLst>
                </a:gridCol>
              </a:tblGrid>
              <a:tr h="452800">
                <a:tc>
                  <a:txBody>
                    <a:bodyPr/>
                    <a:lstStyle/>
                    <a:p>
                      <a:pPr marL="0" marR="0" lvl="0" indent="0" algn="ctr" rtl="0">
                        <a:lnSpc>
                          <a:spcPct val="100000"/>
                        </a:lnSpc>
                        <a:spcBef>
                          <a:spcPts val="0"/>
                        </a:spcBef>
                        <a:spcAft>
                          <a:spcPts val="0"/>
                        </a:spcAft>
                        <a:buClr>
                          <a:srgbClr val="000000"/>
                        </a:buClr>
                        <a:buSzPts val="1200"/>
                        <a:buFont typeface="Arial"/>
                        <a:buNone/>
                      </a:pPr>
                      <a:r>
                        <a:rPr lang="fr-FR" sz="1200" b="1" u="none" strike="noStrike" cap="none" dirty="0">
                          <a:latin typeface="Calibri"/>
                          <a:ea typeface="Calibri"/>
                          <a:cs typeface="Calibri"/>
                          <a:sym typeface="Calibri"/>
                        </a:rPr>
                        <a:t>Nom</a:t>
                      </a:r>
                      <a:endParaRPr sz="1200" b="1" u="none" strike="noStrike" cap="none" dirty="0">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fr-FR" sz="1200" b="1" u="none" strike="noStrike" cap="none">
                          <a:latin typeface="Calibri"/>
                          <a:ea typeface="Calibri"/>
                          <a:cs typeface="Calibri"/>
                          <a:sym typeface="Calibri"/>
                        </a:rPr>
                        <a:t>Principe</a:t>
                      </a:r>
                      <a:endParaRPr sz="1200" b="1" u="none" strike="noStrike" cap="none">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228600" algn="ctr" rtl="0">
                        <a:lnSpc>
                          <a:spcPct val="100000"/>
                        </a:lnSpc>
                        <a:spcBef>
                          <a:spcPts val="0"/>
                        </a:spcBef>
                        <a:spcAft>
                          <a:spcPts val="0"/>
                        </a:spcAft>
                        <a:buClr>
                          <a:srgbClr val="000000"/>
                        </a:buClr>
                        <a:buSzPts val="1200"/>
                        <a:buFont typeface="Arial"/>
                        <a:buNone/>
                      </a:pPr>
                      <a:r>
                        <a:rPr lang="fr-FR" sz="1200" b="1">
                          <a:latin typeface="Calibri"/>
                          <a:ea typeface="Calibri"/>
                          <a:cs typeface="Calibri"/>
                          <a:sym typeface="Calibri"/>
                        </a:rPr>
                        <a:t>Avantages et l</a:t>
                      </a:r>
                      <a:r>
                        <a:rPr lang="fr-FR" sz="1200" b="1" u="none" strike="noStrike" cap="none">
                          <a:latin typeface="Calibri"/>
                          <a:ea typeface="Calibri"/>
                          <a:cs typeface="Calibri"/>
                          <a:sym typeface="Calibri"/>
                        </a:rPr>
                        <a:t>imites</a:t>
                      </a:r>
                      <a:endParaRPr sz="1200" b="1" u="none" strike="noStrike" cap="none">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228600" algn="ctr" rtl="0">
                        <a:lnSpc>
                          <a:spcPct val="100000"/>
                        </a:lnSpc>
                        <a:spcBef>
                          <a:spcPts val="0"/>
                        </a:spcBef>
                        <a:spcAft>
                          <a:spcPts val="0"/>
                        </a:spcAft>
                        <a:buClr>
                          <a:srgbClr val="000000"/>
                        </a:buClr>
                        <a:buSzPts val="1200"/>
                        <a:buFont typeface="Arial"/>
                        <a:buNone/>
                      </a:pPr>
                      <a:r>
                        <a:rPr lang="fr-FR" sz="1200" b="1" u="none" strike="noStrike" cap="none">
                          <a:latin typeface="Calibri"/>
                          <a:ea typeface="Calibri"/>
                          <a:cs typeface="Calibri"/>
                          <a:sym typeface="Calibri"/>
                        </a:rPr>
                        <a:t>Exemple</a:t>
                      </a:r>
                      <a:endParaRPr sz="1200" b="1" u="none" strike="noStrike" cap="none">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36400">
                <a:tc>
                  <a:txBody>
                    <a:bodyPr/>
                    <a:lstStyle/>
                    <a:p>
                      <a:pPr marL="0" marR="0" lvl="0" indent="0" algn="ctr" rtl="0">
                        <a:lnSpc>
                          <a:spcPct val="100000"/>
                        </a:lnSpc>
                        <a:spcBef>
                          <a:spcPts val="0"/>
                        </a:spcBef>
                        <a:spcAft>
                          <a:spcPts val="0"/>
                        </a:spcAft>
                        <a:buClr>
                          <a:srgbClr val="000000"/>
                        </a:buClr>
                        <a:buSzPts val="1200"/>
                        <a:buFont typeface="Arial"/>
                        <a:buNone/>
                      </a:pPr>
                      <a:r>
                        <a:rPr lang="fr-FR" sz="1200" b="1" u="none" strike="noStrike" cap="none">
                          <a:latin typeface="Calibri"/>
                          <a:ea typeface="Calibri"/>
                          <a:cs typeface="Calibri"/>
                          <a:sym typeface="Calibri"/>
                        </a:rPr>
                        <a:t>L’échantillon aléatoire simple</a:t>
                      </a:r>
                      <a:endParaRPr sz="1200" b="1" u="none" strike="noStrike" cap="none">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fr-FR" u="none" strike="noStrike" cap="none">
                          <a:latin typeface="Calibri"/>
                          <a:ea typeface="Calibri"/>
                          <a:cs typeface="Calibri"/>
                          <a:sym typeface="Calibri"/>
                        </a:rPr>
                        <a:t>Tous les membres de la population ont une probabilité identique de faire partie de l’échantillon </a:t>
                      </a:r>
                      <a:endParaRPr u="none" strike="noStrike" cap="none">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chemeClr val="dk1"/>
                        </a:buClr>
                        <a:buSzPts val="1400"/>
                        <a:buFont typeface="Calibri"/>
                        <a:buAutoNum type="arabicPeriod"/>
                      </a:pPr>
                      <a:r>
                        <a:rPr lang="fr-FR" u="none" strike="noStrike" cap="none">
                          <a:solidFill>
                            <a:schemeClr val="dk1"/>
                          </a:solidFill>
                          <a:latin typeface="Calibri"/>
                          <a:ea typeface="Calibri"/>
                          <a:cs typeface="Calibri"/>
                          <a:sym typeface="Calibri"/>
                        </a:rPr>
                        <a:t>Disposer d’une </a:t>
                      </a:r>
                      <a:r>
                        <a:rPr lang="fr-FR" b="1" u="none" strike="noStrike" cap="none">
                          <a:solidFill>
                            <a:schemeClr val="dk1"/>
                          </a:solidFill>
                          <a:latin typeface="Calibri"/>
                          <a:ea typeface="Calibri"/>
                          <a:cs typeface="Calibri"/>
                          <a:sym typeface="Calibri"/>
                        </a:rPr>
                        <a:t>base de sondage exhaustive</a:t>
                      </a:r>
                      <a:r>
                        <a:rPr lang="fr-FR" u="none" strike="noStrike" cap="none">
                          <a:solidFill>
                            <a:schemeClr val="dk1"/>
                          </a:solidFill>
                          <a:latin typeface="Calibri"/>
                          <a:ea typeface="Calibri"/>
                          <a:cs typeface="Calibri"/>
                          <a:sym typeface="Calibri"/>
                        </a:rPr>
                        <a:t> </a:t>
                      </a:r>
                      <a:endParaRPr u="none" strike="noStrike" cap="none">
                        <a:solidFill>
                          <a:schemeClr val="dk1"/>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228600" algn="l" rtl="0">
                        <a:lnSpc>
                          <a:spcPct val="100000"/>
                        </a:lnSpc>
                        <a:spcBef>
                          <a:spcPts val="0"/>
                        </a:spcBef>
                        <a:spcAft>
                          <a:spcPts val="0"/>
                        </a:spcAft>
                        <a:buClr>
                          <a:srgbClr val="000000"/>
                        </a:buClr>
                        <a:buSzPts val="1200"/>
                        <a:buFont typeface="Arial"/>
                        <a:buNone/>
                      </a:pPr>
                      <a:endParaRPr sz="1200" u="none" strike="noStrike" cap="none">
                        <a:solidFill>
                          <a:schemeClr val="dk1"/>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536925">
                <a:tc>
                  <a:txBody>
                    <a:bodyPr/>
                    <a:lstStyle/>
                    <a:p>
                      <a:pPr marL="0" marR="0" lvl="0" indent="0" algn="ctr" rtl="0">
                        <a:lnSpc>
                          <a:spcPct val="100000"/>
                        </a:lnSpc>
                        <a:spcBef>
                          <a:spcPts val="0"/>
                        </a:spcBef>
                        <a:spcAft>
                          <a:spcPts val="0"/>
                        </a:spcAft>
                        <a:buClr>
                          <a:srgbClr val="000000"/>
                        </a:buClr>
                        <a:buSzPts val="1200"/>
                        <a:buFont typeface="Arial"/>
                        <a:buNone/>
                      </a:pPr>
                      <a:r>
                        <a:rPr lang="fr-FR" sz="1200" b="1" u="none" strike="noStrike" cap="none">
                          <a:latin typeface="Calibri"/>
                          <a:ea typeface="Calibri"/>
                          <a:cs typeface="Calibri"/>
                          <a:sym typeface="Calibri"/>
                        </a:rPr>
                        <a:t>L’échantillon stratifié</a:t>
                      </a:r>
                      <a:endParaRPr sz="1200" b="1" u="none" strike="noStrike" cap="none">
                        <a:latin typeface="Calibri"/>
                        <a:ea typeface="Calibri"/>
                        <a:cs typeface="Calibri"/>
                        <a:sym typeface="Calibri"/>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200"/>
                        <a:buFont typeface="Arial"/>
                        <a:buNone/>
                      </a:pPr>
                      <a:r>
                        <a:rPr lang="fr-FR" u="none" strike="noStrike" cap="none">
                          <a:latin typeface="Calibri"/>
                          <a:ea typeface="Calibri"/>
                          <a:cs typeface="Calibri"/>
                          <a:sym typeface="Calibri"/>
                        </a:rPr>
                        <a:t>Découper la population en groupes (ou strates) puis réaliser</a:t>
                      </a:r>
                      <a:r>
                        <a:rPr lang="fr-FR" b="1" u="none" strike="noStrike" cap="none">
                          <a:latin typeface="Calibri"/>
                          <a:ea typeface="Calibri"/>
                          <a:cs typeface="Calibri"/>
                          <a:sym typeface="Calibri"/>
                        </a:rPr>
                        <a:t> un tirage aléatoire simple dans chaque groupe </a:t>
                      </a:r>
                      <a:endParaRPr b="1" u="none" strike="noStrike" cap="none">
                        <a:latin typeface="Calibri"/>
                        <a:ea typeface="Calibri"/>
                        <a:cs typeface="Calibri"/>
                        <a:sym typeface="Calibri"/>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None/>
                      </a:pPr>
                      <a:r>
                        <a:rPr lang="fr-FR">
                          <a:latin typeface="Calibri"/>
                          <a:ea typeface="Calibri"/>
                          <a:cs typeface="Calibri"/>
                          <a:sym typeface="Calibri"/>
                        </a:rPr>
                        <a:t>Permet d’être représentatif de chaque strate, mais…</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fr-FR">
                          <a:latin typeface="Calibri"/>
                          <a:ea typeface="Calibri"/>
                          <a:cs typeface="Calibri"/>
                          <a:sym typeface="Calibri"/>
                        </a:rPr>
                        <a:t>Disposer d’information sur les strates dans </a:t>
                      </a:r>
                      <a:endParaRPr u="none" strike="noStrike" cap="none">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AutoNum type="arabicPeriod"/>
                      </a:pPr>
                      <a:r>
                        <a:rPr lang="fr-FR" u="none" strike="noStrike" cap="none">
                          <a:latin typeface="Calibri"/>
                          <a:ea typeface="Calibri"/>
                          <a:cs typeface="Calibri"/>
                          <a:sym typeface="Calibri"/>
                        </a:rPr>
                        <a:t>Quelles strates choisir ? </a:t>
                      </a:r>
                      <a:endParaRPr u="none" strike="noStrike" cap="none">
                        <a:latin typeface="Calibri"/>
                        <a:ea typeface="Calibri"/>
                        <a:cs typeface="Calibri"/>
                        <a:sym typeface="Calibri"/>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457200" marR="0" lvl="0" indent="-228600" algn="l" rtl="0">
                        <a:lnSpc>
                          <a:spcPct val="100000"/>
                        </a:lnSpc>
                        <a:spcBef>
                          <a:spcPts val="0"/>
                        </a:spcBef>
                        <a:spcAft>
                          <a:spcPts val="0"/>
                        </a:spcAft>
                        <a:buClr>
                          <a:srgbClr val="000000"/>
                        </a:buClr>
                        <a:buSzPts val="1200"/>
                        <a:buFont typeface="Arial"/>
                        <a:buNone/>
                      </a:pPr>
                      <a:r>
                        <a:rPr lang="fr-FR" sz="1200" dirty="0">
                          <a:solidFill>
                            <a:schemeClr val="dk1"/>
                          </a:solidFill>
                          <a:latin typeface="Calibri"/>
                          <a:ea typeface="Calibri"/>
                          <a:cs typeface="Calibri"/>
                          <a:sym typeface="Calibri"/>
                        </a:rPr>
                        <a:t>Toutes les enquêtes de l’INSEE (ou presque stratifiées </a:t>
                      </a:r>
                      <a:r>
                        <a:rPr lang="fr-FR" sz="1200" b="1" dirty="0">
                          <a:solidFill>
                            <a:schemeClr val="dk1"/>
                          </a:solidFill>
                          <a:latin typeface="Calibri"/>
                          <a:ea typeface="Calibri"/>
                          <a:cs typeface="Calibri"/>
                          <a:sym typeface="Calibri"/>
                        </a:rPr>
                        <a:t>par région</a:t>
                      </a:r>
                      <a:r>
                        <a:rPr lang="fr-FR"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a:p>
                      <a:pPr marL="228600" marR="0" lvl="0" indent="0" algn="l" rtl="0">
                        <a:lnSpc>
                          <a:spcPct val="100000"/>
                        </a:lnSpc>
                        <a:spcBef>
                          <a:spcPts val="0"/>
                        </a:spcBef>
                        <a:spcAft>
                          <a:spcPts val="0"/>
                        </a:spcAft>
                        <a:buClr>
                          <a:srgbClr val="000000"/>
                        </a:buClr>
                        <a:buSzPts val="1200"/>
                        <a:buFont typeface="Arial"/>
                        <a:buNone/>
                      </a:pPr>
                      <a:r>
                        <a:rPr lang="fr-FR" sz="1200" u="none" strike="noStrike" cap="none" dirty="0">
                          <a:latin typeface="Calibri"/>
                          <a:ea typeface="Calibri"/>
                          <a:cs typeface="Calibri"/>
                          <a:sym typeface="Calibri"/>
                        </a:rPr>
                        <a:t>Enquête Engagements, politisation et réseaux sociaux : stratification par Campus (Nanterre, Saint-Denis, Brest</a:t>
                      </a:r>
                      <a:r>
                        <a:rPr lang="fr-FR" sz="1200" dirty="0">
                          <a:latin typeface="Calibri"/>
                          <a:ea typeface="Calibri"/>
                          <a:cs typeface="Calibri"/>
                          <a:sym typeface="Calibri"/>
                        </a:rPr>
                        <a:t>…</a:t>
                      </a:r>
                      <a:r>
                        <a:rPr lang="fr-FR" sz="1200" u="none" strike="noStrike" cap="none" dirty="0">
                          <a:latin typeface="Calibri"/>
                          <a:ea typeface="Calibri"/>
                          <a:cs typeface="Calibri"/>
                          <a:sym typeface="Calibri"/>
                        </a:rPr>
                        <a:t>)</a:t>
                      </a:r>
                      <a:endParaRPr sz="1200" u="none" strike="noStrike" cap="none" dirty="0">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200"/>
                        <a:buFont typeface="Arial"/>
                        <a:buNone/>
                      </a:pPr>
                      <a:endParaRPr sz="1200" dirty="0">
                        <a:latin typeface="Calibri"/>
                        <a:ea typeface="Calibri"/>
                        <a:cs typeface="Calibri"/>
                        <a:sym typeface="Calibri"/>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1745075">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fr-FR" sz="1200" b="1" u="none" strike="noStrike" cap="none">
                          <a:latin typeface="Calibri"/>
                          <a:ea typeface="Calibri"/>
                          <a:cs typeface="Calibri"/>
                          <a:sym typeface="Calibri"/>
                        </a:rPr>
                        <a:t>L’échantillon par grappe </a:t>
                      </a:r>
                      <a:endParaRPr sz="1200" b="1" u="none" strike="noStrike" cap="none">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fr-FR" u="none" strike="noStrike" cap="none">
                          <a:latin typeface="Calibri"/>
                          <a:ea typeface="Calibri"/>
                          <a:cs typeface="Calibri"/>
                          <a:sym typeface="Calibri"/>
                        </a:rPr>
                        <a:t>On suppose que les individus sont naturellement regroupés en paquets ou “grappes” relativement homogènes, on échantillonne de manière aléatoire ces grappes, puis on enquête auprès de toutes les personnes qui composent les grappes de l’échantillon.</a:t>
                      </a:r>
                      <a:endParaRPr u="none" strike="noStrike" cap="none">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None/>
                      </a:pPr>
                      <a:r>
                        <a:rPr lang="fr-FR">
                          <a:latin typeface="Calibri"/>
                          <a:ea typeface="Calibri"/>
                          <a:cs typeface="Calibri"/>
                          <a:sym typeface="Calibri"/>
                        </a:rPr>
                        <a:t>Limite les coûts de déplacement quand les individus sont regroupés en grappes:</a:t>
                      </a:r>
                      <a:endParaRPr u="none" strike="noStrike" cap="none">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AutoNum type="arabicPeriod"/>
                      </a:pPr>
                      <a:r>
                        <a:rPr lang="fr-FR" u="none" strike="noStrike" cap="none">
                          <a:latin typeface="Calibri"/>
                          <a:ea typeface="Calibri"/>
                          <a:cs typeface="Calibri"/>
                          <a:sym typeface="Calibri"/>
                        </a:rPr>
                        <a:t>Les grappes ne sont pas toujours homogènes</a:t>
                      </a:r>
                      <a:r>
                        <a:rPr lang="fr-FR">
                          <a:latin typeface="Calibri"/>
                          <a:ea typeface="Calibri"/>
                          <a:cs typeface="Calibri"/>
                          <a:sym typeface="Calibri"/>
                        </a:rPr>
                        <a:t>, augmente l’incertitude</a:t>
                      </a:r>
                      <a:endParaRPr u="none" strike="noStrike" cap="none">
                        <a:latin typeface="Calibri"/>
                        <a:ea typeface="Calibri"/>
                        <a:cs typeface="Calibri"/>
                        <a:sym typeface="Calibri"/>
                      </a:endParaRPr>
                    </a:p>
                  </a:txBody>
                  <a:tcPr marL="91425" marR="91425" marT="91425" marB="91425" anchor="ctr"/>
                </a:tc>
                <a:tc>
                  <a:txBody>
                    <a:bodyPr/>
                    <a:lstStyle/>
                    <a:p>
                      <a:pPr marL="457200" marR="0" lvl="0" indent="-228600" algn="l" rtl="0">
                        <a:lnSpc>
                          <a:spcPct val="100000"/>
                        </a:lnSpc>
                        <a:spcBef>
                          <a:spcPts val="0"/>
                        </a:spcBef>
                        <a:spcAft>
                          <a:spcPts val="0"/>
                        </a:spcAft>
                        <a:buClr>
                          <a:srgbClr val="000000"/>
                        </a:buClr>
                        <a:buSzPts val="1200"/>
                        <a:buFont typeface="Arial"/>
                        <a:buNone/>
                      </a:pPr>
                      <a:r>
                        <a:rPr lang="fr-FR" sz="1200" u="none" strike="noStrike" cap="none" dirty="0">
                          <a:latin typeface="Calibri"/>
                          <a:ea typeface="Calibri"/>
                          <a:cs typeface="Calibri"/>
                          <a:sym typeface="Calibri"/>
                        </a:rPr>
                        <a:t>Enquête dans des classes - tirer au hasard une classe non des individus (Usage des temps sociaux)</a:t>
                      </a:r>
                      <a:endParaRPr sz="1200" u="none" strike="noStrike" cap="none" dirty="0">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200"/>
                        <a:buFont typeface="Arial"/>
                        <a:buNone/>
                      </a:pPr>
                      <a:r>
                        <a:rPr lang="fr-FR" sz="1200" dirty="0">
                          <a:latin typeface="Calibri"/>
                          <a:ea typeface="Calibri"/>
                          <a:cs typeface="Calibri"/>
                          <a:sym typeface="Calibri"/>
                        </a:rPr>
                        <a:t>Enquêtes dans les ménages: tirer au hasard des quartiers, puis des ménages.</a:t>
                      </a:r>
                      <a:endParaRPr sz="1200" dirty="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730" name="Google Shape;730;g3273c2fc512_0_13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3273c2fc512_0_39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6" name="Google Shape;736;g3273c2fc512_0_39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37" name="Google Shape;737;g3273c2fc512_0_399"/>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b. Les échantillons empiriques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38" name="Google Shape;738;g3273c2fc512_0_399"/>
          <p:cNvSpPr txBox="1"/>
          <p:nvPr/>
        </p:nvSpPr>
        <p:spPr>
          <a:xfrm>
            <a:off x="462450" y="1651750"/>
            <a:ext cx="8453700" cy="43491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dk1"/>
              </a:buClr>
              <a:buSzPts val="1700"/>
              <a:buFont typeface="Calibri"/>
              <a:buChar char="●"/>
            </a:pPr>
            <a:r>
              <a:rPr lang="fr-FR" sz="1700" b="1" i="0" u="none" strike="noStrike" cap="none" dirty="0">
                <a:solidFill>
                  <a:schemeClr val="dk1"/>
                </a:solidFill>
                <a:latin typeface="Calibri"/>
                <a:ea typeface="Calibri"/>
                <a:cs typeface="Calibri"/>
                <a:sym typeface="Calibri"/>
              </a:rPr>
              <a:t>Les individus sont choisis en fonction de critères ne garantissant pas le caractère aléatoire de l’échantillon. </a:t>
            </a:r>
            <a:endParaRPr sz="1700" b="1"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b="1"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1700" dirty="0">
                <a:solidFill>
                  <a:schemeClr val="dk1"/>
                </a:solidFill>
                <a:latin typeface="Calibri"/>
                <a:ea typeface="Calibri"/>
                <a:cs typeface="Calibri"/>
                <a:sym typeface="Calibri"/>
              </a:rPr>
              <a:t>On peut les départager en deux catégories:</a:t>
            </a:r>
            <a:endParaRPr sz="1700" dirty="0">
              <a:solidFill>
                <a:schemeClr val="dk1"/>
              </a:solidFill>
              <a:latin typeface="Calibri"/>
              <a:ea typeface="Calibri"/>
              <a:cs typeface="Calibri"/>
              <a:sym typeface="Calibri"/>
            </a:endParaRPr>
          </a:p>
          <a:p>
            <a:pPr marL="120650" marR="0" lvl="0" algn="l" rtl="0">
              <a:lnSpc>
                <a:spcPct val="100000"/>
              </a:lnSpc>
              <a:spcBef>
                <a:spcPts val="0"/>
              </a:spcBef>
              <a:spcAft>
                <a:spcPts val="0"/>
              </a:spcAft>
              <a:buClr>
                <a:schemeClr val="dk1"/>
              </a:buClr>
              <a:buSzPts val="1700"/>
            </a:pPr>
            <a:endParaRPr lang="fr-FR" sz="1700" dirty="0">
              <a:solidFill>
                <a:schemeClr val="dk1"/>
              </a:solidFill>
              <a:latin typeface="Calibri"/>
              <a:ea typeface="Calibri"/>
              <a:cs typeface="Calibri"/>
              <a:sym typeface="Calibri"/>
            </a:endParaRPr>
          </a:p>
          <a:p>
            <a:pPr marL="120650" marR="0" lvl="0" algn="l" rtl="0">
              <a:lnSpc>
                <a:spcPct val="100000"/>
              </a:lnSpc>
              <a:spcBef>
                <a:spcPts val="0"/>
              </a:spcBef>
              <a:spcAft>
                <a:spcPts val="0"/>
              </a:spcAft>
              <a:buClr>
                <a:schemeClr val="dk1"/>
              </a:buClr>
              <a:buSzPts val="1700"/>
            </a:pPr>
            <a:r>
              <a:rPr lang="fr-FR" sz="1700" dirty="0">
                <a:solidFill>
                  <a:schemeClr val="dk1"/>
                </a:solidFill>
                <a:latin typeface="Calibri"/>
                <a:ea typeface="Calibri"/>
                <a:cs typeface="Calibri"/>
                <a:sym typeface="Calibri"/>
              </a:rPr>
              <a:t>1. Les échantillons </a:t>
            </a:r>
            <a:r>
              <a:rPr lang="fr-FR" sz="1700" b="1" dirty="0">
                <a:solidFill>
                  <a:schemeClr val="dk1"/>
                </a:solidFill>
                <a:latin typeface="Calibri"/>
                <a:ea typeface="Calibri"/>
                <a:cs typeface="Calibri"/>
                <a:sym typeface="Calibri"/>
              </a:rPr>
              <a:t>cherchant à obtenir une certaine représentativité sans base de sondage</a:t>
            </a:r>
            <a:r>
              <a:rPr lang="fr-FR" sz="1700" dirty="0">
                <a:solidFill>
                  <a:schemeClr val="dk1"/>
                </a:solidFill>
                <a:latin typeface="Calibri"/>
                <a:ea typeface="Calibri"/>
                <a:cs typeface="Calibri"/>
                <a:sym typeface="Calibri"/>
              </a:rPr>
              <a:t>:</a:t>
            </a:r>
            <a:endParaRPr sz="1700" dirty="0">
              <a:solidFill>
                <a:schemeClr val="dk1"/>
              </a:solidFill>
              <a:latin typeface="Calibri"/>
              <a:ea typeface="Calibri"/>
              <a:cs typeface="Calibri"/>
              <a:sym typeface="Calibri"/>
            </a:endParaRPr>
          </a:p>
          <a:p>
            <a:pPr marL="914400" marR="0" lvl="1" indent="-336550" algn="l" rtl="0">
              <a:lnSpc>
                <a:spcPct val="100000"/>
              </a:lnSpc>
              <a:spcBef>
                <a:spcPts val="0"/>
              </a:spcBef>
              <a:spcAft>
                <a:spcPts val="0"/>
              </a:spcAft>
              <a:buClr>
                <a:schemeClr val="dk1"/>
              </a:buClr>
              <a:buSzPts val="1700"/>
              <a:buFont typeface="Calibri"/>
              <a:buChar char="○"/>
            </a:pPr>
            <a:r>
              <a:rPr lang="fr-FR" sz="1700" dirty="0">
                <a:solidFill>
                  <a:schemeClr val="dk1"/>
                </a:solidFill>
                <a:latin typeface="Calibri"/>
                <a:ea typeface="Calibri"/>
                <a:cs typeface="Calibri"/>
                <a:sym typeface="Calibri"/>
              </a:rPr>
              <a:t>La </a:t>
            </a:r>
            <a:r>
              <a:rPr lang="fr-FR" sz="1700" b="1" dirty="0">
                <a:solidFill>
                  <a:srgbClr val="CC0000"/>
                </a:solidFill>
                <a:latin typeface="Calibri"/>
                <a:ea typeface="Calibri"/>
                <a:cs typeface="Calibri"/>
                <a:sym typeface="Calibri"/>
              </a:rPr>
              <a:t>méthode des quotas</a:t>
            </a:r>
            <a:endParaRPr sz="1700" b="1" dirty="0">
              <a:solidFill>
                <a:srgbClr val="CC0000"/>
              </a:solidFill>
              <a:latin typeface="Calibri"/>
              <a:ea typeface="Calibri"/>
              <a:cs typeface="Calibri"/>
              <a:sym typeface="Calibri"/>
            </a:endParaRPr>
          </a:p>
          <a:p>
            <a:pPr marL="0" marR="0" lvl="0" indent="0" algn="l" rtl="0">
              <a:lnSpc>
                <a:spcPct val="100000"/>
              </a:lnSpc>
              <a:spcBef>
                <a:spcPts val="0"/>
              </a:spcBef>
              <a:spcAft>
                <a:spcPts val="0"/>
              </a:spcAft>
              <a:buNone/>
            </a:pPr>
            <a:endParaRPr sz="17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dirty="0">
              <a:solidFill>
                <a:schemeClr val="dk1"/>
              </a:solidFill>
              <a:latin typeface="Calibri"/>
              <a:ea typeface="Calibri"/>
              <a:cs typeface="Calibri"/>
              <a:sym typeface="Calibri"/>
            </a:endParaRPr>
          </a:p>
          <a:p>
            <a:pPr marL="120650" marR="0" lvl="0" algn="l" rtl="0">
              <a:lnSpc>
                <a:spcPct val="100000"/>
              </a:lnSpc>
              <a:spcBef>
                <a:spcPts val="0"/>
              </a:spcBef>
              <a:spcAft>
                <a:spcPts val="0"/>
              </a:spcAft>
              <a:buClr>
                <a:schemeClr val="dk1"/>
              </a:buClr>
              <a:buSzPts val="1700"/>
            </a:pPr>
            <a:r>
              <a:rPr lang="fr-FR" sz="1700" dirty="0">
                <a:solidFill>
                  <a:schemeClr val="dk1"/>
                </a:solidFill>
                <a:latin typeface="Calibri"/>
                <a:ea typeface="Calibri"/>
                <a:cs typeface="Calibri"/>
                <a:sym typeface="Calibri"/>
              </a:rPr>
              <a:t>2. Les </a:t>
            </a:r>
            <a:r>
              <a:rPr lang="fr-FR" sz="1700" b="1" dirty="0">
                <a:solidFill>
                  <a:srgbClr val="CC0000"/>
                </a:solidFill>
                <a:latin typeface="Calibri"/>
                <a:ea typeface="Calibri"/>
                <a:cs typeface="Calibri"/>
                <a:sym typeface="Calibri"/>
              </a:rPr>
              <a:t>échantillons de volontaires ou de convenance</a:t>
            </a:r>
            <a:endParaRPr sz="1700" b="0" i="0" u="none" strike="noStrike" cap="none" dirty="0">
              <a:solidFill>
                <a:srgbClr val="CC0000"/>
              </a:solidFill>
              <a:latin typeface="Calibri"/>
              <a:ea typeface="Calibri"/>
              <a:cs typeface="Calibri"/>
              <a:sym typeface="Calibri"/>
            </a:endParaRPr>
          </a:p>
        </p:txBody>
      </p:sp>
      <p:sp>
        <p:nvSpPr>
          <p:cNvPr id="739" name="Google Shape;739;g3273c2fc512_0_39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(4/13)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3273c2fc512_0_51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5" name="Google Shape;745;g3273c2fc512_0_51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46" name="Google Shape;746;g3273c2fc512_0_51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b. Les échantillons empiriques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47" name="Google Shape;747;g3273c2fc512_0_516"/>
          <p:cNvSpPr txBox="1"/>
          <p:nvPr/>
        </p:nvSpPr>
        <p:spPr>
          <a:xfrm>
            <a:off x="462450" y="1973200"/>
            <a:ext cx="8618400" cy="41406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La méthode la plus courante, notamment dans les sondages d’opinion, est </a:t>
            </a:r>
            <a:r>
              <a:rPr lang="fr-FR" sz="1700" b="1" i="0" u="none" strike="noStrike" cap="none">
                <a:solidFill>
                  <a:srgbClr val="E6142D"/>
                </a:solidFill>
                <a:latin typeface="Calibri"/>
                <a:ea typeface="Calibri"/>
                <a:cs typeface="Calibri"/>
                <a:sym typeface="Calibri"/>
              </a:rPr>
              <a:t>l’échantillonnage par quota</a:t>
            </a:r>
            <a:r>
              <a:rPr lang="fr-FR" sz="1700" b="0" i="0" u="none" strike="noStrike" cap="none">
                <a:solidFill>
                  <a:schemeClr val="dk1"/>
                </a:solidFill>
                <a:latin typeface="Calibri"/>
                <a:ea typeface="Calibri"/>
                <a:cs typeface="Calibri"/>
                <a:sym typeface="Calibri"/>
              </a:rPr>
              <a:t> : </a:t>
            </a:r>
            <a:endParaRPr sz="1700" b="0" i="0" u="none" strike="noStrike" cap="none">
              <a:solidFill>
                <a:schemeClr val="dk1"/>
              </a:solidFill>
              <a:latin typeface="Calibri"/>
              <a:ea typeface="Calibri"/>
              <a:cs typeface="Calibri"/>
              <a:sym typeface="Calibri"/>
            </a:endParaRPr>
          </a:p>
          <a:p>
            <a:pPr marL="914400" marR="0" lvl="1"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individus sont sélectionnés de manière à ce que l’échantillon respecte une série de critères. Par exemple : </a:t>
            </a:r>
            <a:endParaRPr sz="1700" b="0" i="0" u="none" strike="noStrike" cap="none">
              <a:solidFill>
                <a:schemeClr val="dk1"/>
              </a:solidFill>
              <a:latin typeface="Calibri"/>
              <a:ea typeface="Calibri"/>
              <a:cs typeface="Calibri"/>
              <a:sym typeface="Calibri"/>
            </a:endParaRPr>
          </a:p>
          <a:p>
            <a:pPr marL="1386000" marR="0" lvl="0" indent="-3383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Autant de femmes que d’hommes. </a:t>
            </a:r>
            <a:endParaRPr sz="1700" b="0" i="0" u="none" strike="noStrike" cap="none">
              <a:solidFill>
                <a:schemeClr val="dk1"/>
              </a:solidFill>
              <a:latin typeface="Calibri"/>
              <a:ea typeface="Calibri"/>
              <a:cs typeface="Calibri"/>
              <a:sym typeface="Calibri"/>
            </a:endParaRPr>
          </a:p>
          <a:p>
            <a:pPr marL="1386000" marR="0" lvl="0" indent="-3383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 même pourcentage de bacheliers que dans la population. </a:t>
            </a:r>
            <a:endParaRPr sz="1700">
              <a:solidFill>
                <a:schemeClr val="dk1"/>
              </a:solidFill>
              <a:latin typeface="Calibri"/>
              <a:ea typeface="Calibri"/>
              <a:cs typeface="Calibri"/>
              <a:sym typeface="Calibri"/>
            </a:endParaRPr>
          </a:p>
          <a:p>
            <a:pPr marL="1386000" marR="0" lvl="0" indent="-3383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 même pourcentage d’ouvrier, d’agriculteurs, de cadres… que dans la population générale</a:t>
            </a: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quotas sont souvent définis à partir de </a:t>
            </a:r>
            <a:r>
              <a:rPr lang="fr-FR" sz="1700" b="1" i="0" u="none" strike="noStrike" cap="none">
                <a:solidFill>
                  <a:schemeClr val="dk1"/>
                </a:solidFill>
                <a:latin typeface="Calibri"/>
                <a:ea typeface="Calibri"/>
                <a:cs typeface="Calibri"/>
                <a:sym typeface="Calibri"/>
              </a:rPr>
              <a:t>variables sociodémographiques</a:t>
            </a:r>
            <a:r>
              <a:rPr lang="fr-FR" sz="1700" b="0" i="0" u="none" strike="noStrike" cap="none">
                <a:solidFill>
                  <a:schemeClr val="dk1"/>
                </a:solidFill>
                <a:latin typeface="Calibri"/>
                <a:ea typeface="Calibri"/>
                <a:cs typeface="Calibri"/>
                <a:sym typeface="Calibri"/>
              </a:rPr>
              <a:t> dont on connaît la distribution dans la population étudiée. </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On parle aussi souvent de </a:t>
            </a:r>
            <a:r>
              <a:rPr lang="fr-FR" sz="1700" b="1">
                <a:solidFill>
                  <a:srgbClr val="CC0000"/>
                </a:solidFill>
                <a:latin typeface="Calibri"/>
                <a:ea typeface="Calibri"/>
                <a:cs typeface="Calibri"/>
                <a:sym typeface="Calibri"/>
              </a:rPr>
              <a:t>panels</a:t>
            </a:r>
            <a:r>
              <a:rPr lang="fr-FR" sz="1700">
                <a:solidFill>
                  <a:schemeClr val="dk1"/>
                </a:solidFill>
                <a:latin typeface="Calibri"/>
                <a:ea typeface="Calibri"/>
                <a:cs typeface="Calibri"/>
                <a:sym typeface="Calibri"/>
              </a:rPr>
              <a:t>, lorsque ces échantillons remplissant les quotas sont réutilisés pour plusieurs enquêtes.</a:t>
            </a: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b="0" i="0" u="none" strike="noStrike" cap="none">
              <a:solidFill>
                <a:schemeClr val="dk1"/>
              </a:solidFill>
              <a:latin typeface="Calibri"/>
              <a:ea typeface="Calibri"/>
              <a:cs typeface="Calibri"/>
              <a:sym typeface="Calibri"/>
            </a:endParaRPr>
          </a:p>
        </p:txBody>
      </p:sp>
      <p:sp>
        <p:nvSpPr>
          <p:cNvPr id="748" name="Google Shape;748;g3273c2fc512_0_51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(4/13)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g2ab4e6e23ca_0_9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4" name="Google Shape;754;g2ab4e6e23ca_0_9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55" name="Google Shape;755;g2ab4e6e23ca_0_98"/>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b. Les échantillons empiriques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56" name="Google Shape;756;g2ab4e6e23ca_0_98"/>
          <p:cNvSpPr txBox="1"/>
          <p:nvPr/>
        </p:nvSpPr>
        <p:spPr>
          <a:xfrm>
            <a:off x="462450" y="1889850"/>
            <a:ext cx="8453700" cy="47658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fr-FR" sz="1800" b="1" i="1">
                <a:solidFill>
                  <a:srgbClr val="38761D"/>
                </a:solidFill>
                <a:latin typeface="Calibri"/>
                <a:ea typeface="Calibri"/>
                <a:cs typeface="Calibri"/>
                <a:sym typeface="Calibri"/>
              </a:rPr>
              <a:t>Pourquoi faire un échantillonnage par quota?</a:t>
            </a:r>
            <a:endParaRPr sz="1800" b="0" i="1" u="none" strike="noStrike" cap="none">
              <a:solidFill>
                <a:srgbClr val="38761D"/>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Base de sondage non nécessaire </a:t>
            </a:r>
            <a:r>
              <a:rPr lang="fr-FR" sz="1700" b="0" i="0" u="none" strike="noStrike" cap="none">
                <a:solidFill>
                  <a:schemeClr val="dk1"/>
                </a:solidFill>
                <a:latin typeface="Calibri"/>
                <a:ea typeface="Calibri"/>
                <a:cs typeface="Calibri"/>
                <a:sym typeface="Calibri"/>
              </a:rPr>
              <a:t>: On essaie de s</a:t>
            </a:r>
            <a:r>
              <a:rPr lang="fr-FR" sz="1700">
                <a:solidFill>
                  <a:schemeClr val="dk1"/>
                </a:solidFill>
                <a:latin typeface="Calibri"/>
                <a:ea typeface="Calibri"/>
                <a:cs typeface="Calibri"/>
                <a:sym typeface="Calibri"/>
              </a:rPr>
              <a:t>’approcher le plus possible d’un échantillon aléatoire sans pouvoir tirer au hasard. </a:t>
            </a:r>
            <a:r>
              <a:rPr lang="fr-FR" sz="1700" b="1" i="0" u="none" strike="noStrike" cap="none">
                <a:solidFill>
                  <a:schemeClr val="dk1"/>
                </a:solidFill>
                <a:latin typeface="Calibri"/>
                <a:ea typeface="Calibri"/>
                <a:cs typeface="Calibri"/>
                <a:sym typeface="Calibri"/>
              </a:rPr>
              <a:t>Mais : </a:t>
            </a:r>
            <a:endParaRPr sz="1700" b="1" i="0" u="none" strike="noStrike" cap="none">
              <a:solidFill>
                <a:schemeClr val="dk1"/>
              </a:solidFill>
              <a:latin typeface="Calibri"/>
              <a:ea typeface="Calibri"/>
              <a:cs typeface="Calibri"/>
              <a:sym typeface="Calibri"/>
            </a:endParaRPr>
          </a:p>
          <a:p>
            <a:pPr marL="892799" marR="0" lvl="0" indent="-338348" algn="l" rtl="0">
              <a:lnSpc>
                <a:spcPct val="10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Quels critères choisir ? </a:t>
            </a:r>
            <a:endParaRPr sz="1700" b="0" i="0" u="none" strike="noStrike" cap="none">
              <a:solidFill>
                <a:schemeClr val="dk1"/>
              </a:solidFill>
              <a:latin typeface="Calibri"/>
              <a:ea typeface="Calibri"/>
              <a:cs typeface="Calibri"/>
              <a:sym typeface="Calibri"/>
            </a:endParaRPr>
          </a:p>
          <a:p>
            <a:pPr marL="892798" marR="0" lvl="0" indent="-338347" algn="l" rtl="0">
              <a:lnSpc>
                <a:spcPct val="10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En dehors des critères retenus, certains principes non connus peuvent orienter le choix des enquêté·es (particulièrement dans le cas des enquêtes sur des sujets “sensibles”).</a:t>
            </a:r>
            <a:endParaRPr sz="1700" b="0" i="0" u="none" strike="noStrike" cap="none">
              <a:solidFill>
                <a:schemeClr val="dk1"/>
              </a:solidFill>
              <a:latin typeface="Calibri"/>
              <a:ea typeface="Calibri"/>
              <a:cs typeface="Calibri"/>
              <a:sym typeface="Calibri"/>
            </a:endParaRPr>
          </a:p>
          <a:p>
            <a:pPr marL="1371600" lvl="2" indent="-336550" algn="l"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Les enquêteurs sont libres, dans le cadre du respect des quotas, d’enquêter sur qui ils veulent: les plus disponibles répondront, sont-ils représentatifs?</a:t>
            </a:r>
            <a:endParaRPr sz="1700">
              <a:solidFill>
                <a:schemeClr val="dk1"/>
              </a:solidFill>
              <a:latin typeface="Calibri"/>
              <a:ea typeface="Calibri"/>
              <a:cs typeface="Calibri"/>
              <a:sym typeface="Calibri"/>
            </a:endParaRPr>
          </a:p>
          <a:p>
            <a:pPr marL="0" lvl="0" indent="0" algn="l" rtl="0">
              <a:spcBef>
                <a:spcPts val="0"/>
              </a:spcBef>
              <a:spcAft>
                <a:spcPts val="0"/>
              </a:spcAft>
              <a:buNone/>
            </a:pPr>
            <a:endParaRPr sz="1700">
              <a:solidFill>
                <a:schemeClr val="dk1"/>
              </a:solidFill>
              <a:latin typeface="Calibri"/>
              <a:ea typeface="Calibri"/>
              <a:cs typeface="Calibri"/>
              <a:sym typeface="Calibri"/>
            </a:endParaRPr>
          </a:p>
          <a:p>
            <a:pPr marL="0" lvl="0" indent="0" algn="l" rtl="0">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700" i="1">
              <a:solidFill>
                <a:srgbClr val="38761D"/>
              </a:solidFill>
              <a:latin typeface="Calibri"/>
              <a:ea typeface="Calibri"/>
              <a:cs typeface="Calibri"/>
              <a:sym typeface="Calibri"/>
            </a:endParaRPr>
          </a:p>
        </p:txBody>
      </p:sp>
      <p:sp>
        <p:nvSpPr>
          <p:cNvPr id="757" name="Google Shape;757;g2ab4e6e23ca_0_9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(4/13)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3273c2fc512_0_52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3" name="Google Shape;763;g3273c2fc512_0_52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64" name="Google Shape;764;g3273c2fc512_0_52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b. Les échantillons empiriques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65" name="Google Shape;765;g3273c2fc512_0_526"/>
          <p:cNvSpPr txBox="1"/>
          <p:nvPr/>
        </p:nvSpPr>
        <p:spPr>
          <a:xfrm>
            <a:off x="462450" y="1889850"/>
            <a:ext cx="8453700" cy="47658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fr-FR" sz="1800" b="1" i="1" dirty="0">
                <a:solidFill>
                  <a:schemeClr val="dk1"/>
                </a:solidFill>
                <a:latin typeface="Calibri"/>
                <a:ea typeface="Calibri"/>
                <a:cs typeface="Calibri"/>
                <a:sym typeface="Calibri"/>
              </a:rPr>
              <a:t>Pourquoi faire un échantillonnage par quota?</a:t>
            </a:r>
            <a:endParaRPr sz="1800" b="0" i="1" u="none" strike="noStrike" cap="none" dirty="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dirty="0">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1" i="0" u="none" strike="noStrike" cap="none" dirty="0">
                <a:solidFill>
                  <a:schemeClr val="dk1"/>
                </a:solidFill>
                <a:latin typeface="Calibri"/>
                <a:ea typeface="Calibri"/>
                <a:cs typeface="Calibri"/>
                <a:sym typeface="Calibri"/>
              </a:rPr>
              <a:t>Base de sondage non nécessaire </a:t>
            </a:r>
            <a:r>
              <a:rPr lang="fr-FR" sz="1700" b="0" i="0" u="none" strike="noStrike" cap="none" dirty="0">
                <a:solidFill>
                  <a:schemeClr val="dk1"/>
                </a:solidFill>
                <a:latin typeface="Calibri"/>
                <a:ea typeface="Calibri"/>
                <a:cs typeface="Calibri"/>
                <a:sym typeface="Calibri"/>
              </a:rPr>
              <a:t>: On essaie de s</a:t>
            </a:r>
            <a:r>
              <a:rPr lang="fr-FR" sz="1700" dirty="0">
                <a:solidFill>
                  <a:schemeClr val="dk1"/>
                </a:solidFill>
                <a:latin typeface="Calibri"/>
                <a:ea typeface="Calibri"/>
                <a:cs typeface="Calibri"/>
                <a:sym typeface="Calibri"/>
              </a:rPr>
              <a:t>’approcher le plus possible d’un échantillon aléatoire sans pouvoir tirer au hasard. </a:t>
            </a:r>
            <a:r>
              <a:rPr lang="fr-FR" sz="1700" b="1" i="0" u="none" strike="noStrike" cap="none" dirty="0">
                <a:solidFill>
                  <a:schemeClr val="dk1"/>
                </a:solidFill>
                <a:latin typeface="Calibri"/>
                <a:ea typeface="Calibri"/>
                <a:cs typeface="Calibri"/>
                <a:sym typeface="Calibri"/>
              </a:rPr>
              <a:t>Mais : </a:t>
            </a:r>
            <a:endParaRPr sz="1700" b="1" i="0" u="none" strike="noStrike" cap="none" dirty="0">
              <a:solidFill>
                <a:schemeClr val="dk1"/>
              </a:solidFill>
              <a:latin typeface="Calibri"/>
              <a:ea typeface="Calibri"/>
              <a:cs typeface="Calibri"/>
              <a:sym typeface="Calibri"/>
            </a:endParaRPr>
          </a:p>
          <a:p>
            <a:pPr marL="892798" marR="0" lvl="0" indent="-338347" algn="l" rtl="0">
              <a:lnSpc>
                <a:spcPct val="100000"/>
              </a:lnSpc>
              <a:spcBef>
                <a:spcPts val="0"/>
              </a:spcBef>
              <a:spcAft>
                <a:spcPts val="0"/>
              </a:spcAft>
              <a:buClr>
                <a:schemeClr val="dk1"/>
              </a:buClr>
              <a:buSzPts val="1700"/>
              <a:buFont typeface="Calibri"/>
              <a:buAutoNum type="arabicPeriod"/>
            </a:pPr>
            <a:r>
              <a:rPr lang="fr-FR" sz="1700" b="0" i="0" u="none" strike="noStrike" cap="none" dirty="0">
                <a:solidFill>
                  <a:schemeClr val="dk1"/>
                </a:solidFill>
                <a:latin typeface="Calibri"/>
                <a:ea typeface="Calibri"/>
                <a:cs typeface="Calibri"/>
                <a:sym typeface="Calibri"/>
              </a:rPr>
              <a:t>Quels critères choisir ? </a:t>
            </a:r>
            <a:endParaRPr sz="1700" b="0" i="0" u="none" strike="noStrike" cap="none" dirty="0">
              <a:solidFill>
                <a:schemeClr val="dk1"/>
              </a:solidFill>
              <a:latin typeface="Calibri"/>
              <a:ea typeface="Calibri"/>
              <a:cs typeface="Calibri"/>
              <a:sym typeface="Calibri"/>
            </a:endParaRPr>
          </a:p>
          <a:p>
            <a:pPr marL="892798" marR="0" lvl="0" indent="-338347" algn="l" rtl="0">
              <a:lnSpc>
                <a:spcPct val="100000"/>
              </a:lnSpc>
              <a:spcBef>
                <a:spcPts val="0"/>
              </a:spcBef>
              <a:spcAft>
                <a:spcPts val="0"/>
              </a:spcAft>
              <a:buClr>
                <a:schemeClr val="dk1"/>
              </a:buClr>
              <a:buSzPts val="1700"/>
              <a:buFont typeface="Calibri"/>
              <a:buAutoNum type="arabicPeriod"/>
            </a:pPr>
            <a:r>
              <a:rPr lang="fr-FR" sz="1700" b="0" i="0" u="none" strike="noStrike" cap="none" dirty="0">
                <a:solidFill>
                  <a:schemeClr val="dk1"/>
                </a:solidFill>
                <a:latin typeface="Calibri"/>
                <a:ea typeface="Calibri"/>
                <a:cs typeface="Calibri"/>
                <a:sym typeface="Calibri"/>
              </a:rPr>
              <a:t>En dehors des critères retenus, certains principes non connus peuvent orienter le choix des </a:t>
            </a:r>
            <a:r>
              <a:rPr lang="fr-FR" sz="1700" b="0" i="0" u="none" strike="noStrike" cap="none" dirty="0" err="1">
                <a:solidFill>
                  <a:schemeClr val="dk1"/>
                </a:solidFill>
                <a:latin typeface="Calibri"/>
                <a:ea typeface="Calibri"/>
                <a:cs typeface="Calibri"/>
                <a:sym typeface="Calibri"/>
              </a:rPr>
              <a:t>enquêté·es</a:t>
            </a:r>
            <a:r>
              <a:rPr lang="fr-FR" sz="1700" b="0" i="0" u="none" strike="noStrike" cap="none" dirty="0">
                <a:solidFill>
                  <a:schemeClr val="dk1"/>
                </a:solidFill>
                <a:latin typeface="Calibri"/>
                <a:ea typeface="Calibri"/>
                <a:cs typeface="Calibri"/>
                <a:sym typeface="Calibri"/>
              </a:rPr>
              <a:t> (particulièrement dans le cas des enquêtes sur des sujets “sensibles”).</a:t>
            </a:r>
            <a:endParaRPr sz="1700" b="0" i="0" u="none" strike="noStrike" cap="none" dirty="0">
              <a:solidFill>
                <a:schemeClr val="dk1"/>
              </a:solidFill>
              <a:latin typeface="Calibri"/>
              <a:ea typeface="Calibri"/>
              <a:cs typeface="Calibri"/>
              <a:sym typeface="Calibri"/>
            </a:endParaRPr>
          </a:p>
          <a:p>
            <a:pPr marL="1371600" lvl="2" indent="-336550" algn="l" rtl="0">
              <a:spcBef>
                <a:spcPts val="0"/>
              </a:spcBef>
              <a:spcAft>
                <a:spcPts val="0"/>
              </a:spcAft>
              <a:buClr>
                <a:schemeClr val="dk1"/>
              </a:buClr>
              <a:buSzPts val="1700"/>
              <a:buFont typeface="Calibri"/>
              <a:buChar char="■"/>
            </a:pPr>
            <a:r>
              <a:rPr lang="fr-FR" sz="1700" dirty="0">
                <a:solidFill>
                  <a:schemeClr val="dk1"/>
                </a:solidFill>
                <a:latin typeface="Calibri"/>
                <a:ea typeface="Calibri"/>
                <a:cs typeface="Calibri"/>
                <a:sym typeface="Calibri"/>
              </a:rPr>
              <a:t>Les enquêteurs sont libres, dans le cadre du respect des quotas, d’enquêter sur qui ils veulent: les plus disponibles répondront, sont-ils plus représentatifs?</a:t>
            </a:r>
            <a:endParaRPr sz="1700" dirty="0">
              <a:solidFill>
                <a:schemeClr val="dk1"/>
              </a:solidFill>
              <a:latin typeface="Calibri"/>
              <a:ea typeface="Calibri"/>
              <a:cs typeface="Calibri"/>
              <a:sym typeface="Calibri"/>
            </a:endParaRPr>
          </a:p>
          <a:p>
            <a:pPr marL="0" lvl="0" indent="0" algn="l" rtl="0">
              <a:spcBef>
                <a:spcPts val="0"/>
              </a:spcBef>
              <a:spcAft>
                <a:spcPts val="0"/>
              </a:spcAft>
              <a:buNone/>
            </a:pPr>
            <a:endParaRPr sz="1700" dirty="0">
              <a:solidFill>
                <a:schemeClr val="dk1"/>
              </a:solidFill>
              <a:latin typeface="Calibri"/>
              <a:ea typeface="Calibri"/>
              <a:cs typeface="Calibri"/>
              <a:sym typeface="Calibri"/>
            </a:endParaRPr>
          </a:p>
          <a:p>
            <a:pPr marL="0" lvl="0" indent="0" algn="l" rtl="0">
              <a:spcBef>
                <a:spcPts val="0"/>
              </a:spcBef>
              <a:spcAft>
                <a:spcPts val="0"/>
              </a:spcAft>
              <a:buNone/>
            </a:pPr>
            <a:endParaRPr sz="1700" dirty="0">
              <a:solidFill>
                <a:schemeClr val="dk1"/>
              </a:solidFill>
              <a:latin typeface="Calibri"/>
              <a:ea typeface="Calibri"/>
              <a:cs typeface="Calibri"/>
              <a:sym typeface="Calibri"/>
            </a:endParaRPr>
          </a:p>
          <a:p>
            <a:pPr marL="457200" lvl="0" indent="-336550" algn="l" rtl="0">
              <a:lnSpc>
                <a:spcPct val="90000"/>
              </a:lnSpc>
              <a:spcBef>
                <a:spcPts val="0"/>
              </a:spcBef>
              <a:spcAft>
                <a:spcPts val="0"/>
              </a:spcAft>
              <a:buClr>
                <a:schemeClr val="dk1"/>
              </a:buClr>
              <a:buSzPts val="1700"/>
              <a:buFont typeface="Calibri"/>
              <a:buChar char="●"/>
            </a:pPr>
            <a:r>
              <a:rPr lang="fr-FR" sz="1700" b="1" dirty="0">
                <a:solidFill>
                  <a:srgbClr val="FF0000"/>
                </a:solidFill>
                <a:latin typeface="Calibri"/>
                <a:ea typeface="Calibri"/>
                <a:cs typeface="Calibri"/>
                <a:sym typeface="Calibri"/>
              </a:rPr>
              <a:t>Attention</a:t>
            </a:r>
            <a:r>
              <a:rPr lang="fr-FR" sz="1700" dirty="0">
                <a:solidFill>
                  <a:schemeClr val="dk1"/>
                </a:solidFill>
                <a:latin typeface="Calibri"/>
                <a:ea typeface="Calibri"/>
                <a:cs typeface="Calibri"/>
                <a:sym typeface="Calibri"/>
              </a:rPr>
              <a:t>, la représentativité d’un échantillon par quota ne garantit pas que l'observation conduite sur cet échantillon soit nécessairement valable pour l’ensemble de la population </a:t>
            </a:r>
            <a:r>
              <a:rPr lang="fr-FR" sz="1700" dirty="0">
                <a:solidFill>
                  <a:schemeClr val="bg1"/>
                </a:solidFill>
                <a:latin typeface="Calibri"/>
                <a:ea typeface="Calibri"/>
                <a:cs typeface="Calibri"/>
                <a:sym typeface="Calibri"/>
              </a:rPr>
              <a:t>→</a:t>
            </a:r>
            <a:r>
              <a:rPr lang="fr-FR" sz="1700" b="1" dirty="0">
                <a:solidFill>
                  <a:schemeClr val="bg1"/>
                </a:solidFill>
                <a:latin typeface="Calibri"/>
                <a:ea typeface="Calibri"/>
                <a:cs typeface="Calibri"/>
                <a:sym typeface="Calibri"/>
              </a:rPr>
              <a:t> Le cas des </a:t>
            </a:r>
            <a:r>
              <a:rPr lang="fr-FR" sz="1700" b="1" dirty="0" err="1">
                <a:solidFill>
                  <a:schemeClr val="bg1"/>
                </a:solidFill>
                <a:latin typeface="Calibri"/>
                <a:ea typeface="Calibri"/>
                <a:cs typeface="Calibri"/>
                <a:sym typeface="Calibri"/>
              </a:rPr>
              <a:t>lecteur·rices</a:t>
            </a:r>
            <a:r>
              <a:rPr lang="fr-FR" sz="1700" b="1" dirty="0">
                <a:solidFill>
                  <a:schemeClr val="bg1"/>
                </a:solidFill>
                <a:latin typeface="Calibri"/>
                <a:ea typeface="Calibri"/>
                <a:cs typeface="Calibri"/>
                <a:sym typeface="Calibri"/>
              </a:rPr>
              <a:t> de Paris-Match dans les années 60.</a:t>
            </a:r>
            <a:endParaRPr sz="1700" b="1" dirty="0">
              <a:solidFill>
                <a:schemeClr val="bg1"/>
              </a:solidFill>
              <a:latin typeface="Calibri"/>
              <a:ea typeface="Calibri"/>
              <a:cs typeface="Calibri"/>
              <a:sym typeface="Calibri"/>
            </a:endParaRPr>
          </a:p>
          <a:p>
            <a:pPr marL="120650" lvl="0" indent="336550" algn="ctr" rtl="0">
              <a:lnSpc>
                <a:spcPct val="100000"/>
              </a:lnSpc>
              <a:spcBef>
                <a:spcPts val="0"/>
              </a:spcBef>
              <a:spcAft>
                <a:spcPts val="0"/>
              </a:spcAft>
              <a:buNone/>
            </a:pPr>
            <a:r>
              <a:rPr lang="fr-FR" sz="1800" b="1" i="1" dirty="0">
                <a:solidFill>
                  <a:schemeClr val="bg1"/>
                </a:solidFill>
                <a:latin typeface="Calibri"/>
                <a:ea typeface="Calibri"/>
                <a:cs typeface="Calibri"/>
                <a:sym typeface="Calibri"/>
              </a:rPr>
              <a:t>Pourquoi dans ce cas une méthode par quota, </a:t>
            </a:r>
            <a:endParaRPr sz="1800" b="1" i="1" dirty="0">
              <a:solidFill>
                <a:schemeClr val="bg1"/>
              </a:solidFill>
              <a:latin typeface="Calibri"/>
              <a:ea typeface="Calibri"/>
              <a:cs typeface="Calibri"/>
              <a:sym typeface="Calibri"/>
            </a:endParaRPr>
          </a:p>
          <a:p>
            <a:pPr marL="120650" lvl="0" indent="336550" algn="ctr" rtl="0">
              <a:lnSpc>
                <a:spcPct val="100000"/>
              </a:lnSpc>
              <a:spcBef>
                <a:spcPts val="0"/>
              </a:spcBef>
              <a:spcAft>
                <a:spcPts val="0"/>
              </a:spcAft>
              <a:buNone/>
            </a:pPr>
            <a:r>
              <a:rPr lang="fr-FR" sz="1800" b="1" i="1" dirty="0">
                <a:solidFill>
                  <a:schemeClr val="bg1"/>
                </a:solidFill>
                <a:latin typeface="Calibri"/>
                <a:ea typeface="Calibri"/>
                <a:cs typeface="Calibri"/>
                <a:sym typeface="Calibri"/>
              </a:rPr>
              <a:t>n’est pas représentative de la pop. </a:t>
            </a:r>
            <a:r>
              <a:rPr lang="fr-FR" sz="1800" b="1" i="1" dirty="0" err="1">
                <a:solidFill>
                  <a:schemeClr val="bg1"/>
                </a:solidFill>
                <a:latin typeface="Calibri"/>
                <a:ea typeface="Calibri"/>
                <a:cs typeface="Calibri"/>
                <a:sym typeface="Calibri"/>
              </a:rPr>
              <a:t>fr.</a:t>
            </a:r>
            <a:r>
              <a:rPr lang="fr-FR" sz="1800" b="1" i="1" dirty="0">
                <a:solidFill>
                  <a:schemeClr val="bg1"/>
                </a:solidFill>
                <a:latin typeface="Calibri"/>
                <a:ea typeface="Calibri"/>
                <a:cs typeface="Calibri"/>
                <a:sym typeface="Calibri"/>
              </a:rPr>
              <a:t> ?</a:t>
            </a:r>
            <a:endParaRPr sz="1700" i="1" dirty="0">
              <a:solidFill>
                <a:schemeClr val="bg1"/>
              </a:solidFill>
              <a:latin typeface="Calibri"/>
              <a:ea typeface="Calibri"/>
              <a:cs typeface="Calibri"/>
              <a:sym typeface="Calibri"/>
            </a:endParaRPr>
          </a:p>
        </p:txBody>
      </p:sp>
      <p:sp>
        <p:nvSpPr>
          <p:cNvPr id="766" name="Google Shape;766;g3273c2fc512_0_52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(4/13)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2ab4e6e23ca_0_12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2" name="Google Shape;772;g2ab4e6e23ca_0_12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73" name="Google Shape;773;g2ab4e6e23ca_0_125"/>
          <p:cNvSpPr txBox="1"/>
          <p:nvPr/>
        </p:nvSpPr>
        <p:spPr>
          <a:xfrm>
            <a:off x="0" y="1889850"/>
            <a:ext cx="8916000" cy="13926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D’autres types d’échantillons non-probabilistes :</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Dans les faits, il est parfois difficile de distinguer ces deux types d’échantillons. La distinction repose principalement sur l’intensité des incitations à répondre et sur le degré de volonté des répondant·es.</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graphicFrame>
        <p:nvGraphicFramePr>
          <p:cNvPr id="774" name="Google Shape;774;g2ab4e6e23ca_0_125"/>
          <p:cNvGraphicFramePr/>
          <p:nvPr/>
        </p:nvGraphicFramePr>
        <p:xfrm>
          <a:off x="405850" y="2378650"/>
          <a:ext cx="8104275" cy="3312675"/>
        </p:xfrm>
        <a:graphic>
          <a:graphicData uri="http://schemas.openxmlformats.org/drawingml/2006/table">
            <a:tbl>
              <a:tblPr>
                <a:noFill/>
                <a:tableStyleId>{45D4F992-F188-4BFF-BEF0-EBDC92F988EC}</a:tableStyleId>
              </a:tblPr>
              <a:tblGrid>
                <a:gridCol w="1274750">
                  <a:extLst>
                    <a:ext uri="{9D8B030D-6E8A-4147-A177-3AD203B41FA5}">
                      <a16:colId xmlns:a16="http://schemas.microsoft.com/office/drawing/2014/main" val="20000"/>
                    </a:ext>
                  </a:extLst>
                </a:gridCol>
                <a:gridCol w="2412100">
                  <a:extLst>
                    <a:ext uri="{9D8B030D-6E8A-4147-A177-3AD203B41FA5}">
                      <a16:colId xmlns:a16="http://schemas.microsoft.com/office/drawing/2014/main" val="20001"/>
                    </a:ext>
                  </a:extLst>
                </a:gridCol>
                <a:gridCol w="4417425">
                  <a:extLst>
                    <a:ext uri="{9D8B030D-6E8A-4147-A177-3AD203B41FA5}">
                      <a16:colId xmlns:a16="http://schemas.microsoft.com/office/drawing/2014/main" val="20002"/>
                    </a:ext>
                  </a:extLst>
                </a:gridCol>
              </a:tblGrid>
              <a:tr h="432375">
                <a:tc>
                  <a:txBody>
                    <a:bodyPr/>
                    <a:lstStyle/>
                    <a:p>
                      <a:pPr marL="0" marR="0" lvl="0" indent="0" algn="l" rtl="0">
                        <a:lnSpc>
                          <a:spcPct val="100000"/>
                        </a:lnSpc>
                        <a:spcBef>
                          <a:spcPts val="0"/>
                        </a:spcBef>
                        <a:spcAft>
                          <a:spcPts val="0"/>
                        </a:spcAft>
                        <a:buClr>
                          <a:srgbClr val="000000"/>
                        </a:buClr>
                        <a:buSzPts val="1400"/>
                        <a:buFont typeface="Arial"/>
                        <a:buNone/>
                      </a:pPr>
                      <a:r>
                        <a:rPr lang="fr-FR" sz="1500" b="1" u="none" strike="noStrike" cap="none">
                          <a:solidFill>
                            <a:schemeClr val="dk1"/>
                          </a:solidFill>
                          <a:latin typeface="Calibri"/>
                          <a:ea typeface="Calibri"/>
                          <a:cs typeface="Calibri"/>
                          <a:sym typeface="Calibri"/>
                        </a:rPr>
                        <a:t>Type </a:t>
                      </a:r>
                      <a:endParaRPr sz="1500" b="1" u="none" strike="noStrike" cap="none">
                        <a:solidFill>
                          <a:schemeClr val="dk1"/>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fr-FR" sz="1500" b="1" u="none" strike="noStrike" cap="none">
                          <a:solidFill>
                            <a:schemeClr val="dk1"/>
                          </a:solidFill>
                          <a:latin typeface="Calibri"/>
                          <a:ea typeface="Calibri"/>
                          <a:cs typeface="Calibri"/>
                          <a:sym typeface="Calibri"/>
                        </a:rPr>
                        <a:t>Principe</a:t>
                      </a:r>
                      <a:endParaRPr sz="1500" b="1" u="none" strike="noStrike" cap="none">
                        <a:solidFill>
                          <a:schemeClr val="dk1"/>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fr-FR" sz="1500" b="1" u="none" strike="noStrike" cap="none">
                          <a:solidFill>
                            <a:schemeClr val="dk1"/>
                          </a:solidFill>
                          <a:latin typeface="Calibri"/>
                          <a:ea typeface="Calibri"/>
                          <a:cs typeface="Calibri"/>
                          <a:sym typeface="Calibri"/>
                        </a:rPr>
                        <a:t>Avantages et désavantages</a:t>
                      </a:r>
                      <a:endParaRPr sz="1500" b="1" u="none" strike="noStrike" cap="none">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1532825">
                <a:tc>
                  <a:txBody>
                    <a:bodyPr/>
                    <a:lstStyle/>
                    <a:p>
                      <a:pPr marL="0" marR="0" lvl="0" indent="0" algn="l" rtl="0">
                        <a:lnSpc>
                          <a:spcPct val="100000"/>
                        </a:lnSpc>
                        <a:spcBef>
                          <a:spcPts val="0"/>
                        </a:spcBef>
                        <a:spcAft>
                          <a:spcPts val="0"/>
                        </a:spcAft>
                        <a:buClr>
                          <a:srgbClr val="000000"/>
                        </a:buClr>
                        <a:buSzPts val="1400"/>
                        <a:buFont typeface="Arial"/>
                        <a:buNone/>
                      </a:pPr>
                      <a:r>
                        <a:rPr lang="fr-FR" sz="1500" u="none" strike="noStrike" cap="none">
                          <a:solidFill>
                            <a:schemeClr val="dk1"/>
                          </a:solidFill>
                          <a:latin typeface="Calibri"/>
                          <a:ea typeface="Calibri"/>
                          <a:cs typeface="Calibri"/>
                          <a:sym typeface="Calibri"/>
                        </a:rPr>
                        <a:t>Échantillon de volontaires </a:t>
                      </a:r>
                      <a:endParaRPr sz="1500" u="none" strike="noStrike" cap="none">
                        <a:solidFill>
                          <a:schemeClr val="dk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r>
                        <a:rPr lang="fr-FR" sz="1500" u="none" strike="noStrike" cap="none">
                          <a:solidFill>
                            <a:schemeClr val="dk1"/>
                          </a:solidFill>
                          <a:latin typeface="Calibri"/>
                          <a:ea typeface="Calibri"/>
                          <a:cs typeface="Calibri"/>
                          <a:sym typeface="Calibri"/>
                        </a:rPr>
                        <a:t>Constitué de personnes qui ont elles-mêmes décidé de se soumettre à l’enquête</a:t>
                      </a:r>
                      <a:endParaRPr sz="1500" u="none" strike="noStrike" cap="none">
                        <a:solidFill>
                          <a:schemeClr val="dk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r>
                        <a:rPr lang="fr-FR" sz="1500" b="1" u="none" strike="noStrike" cap="none">
                          <a:solidFill>
                            <a:srgbClr val="6AA84F"/>
                          </a:solidFill>
                          <a:latin typeface="Calibri"/>
                          <a:ea typeface="Calibri"/>
                          <a:cs typeface="Calibri"/>
                          <a:sym typeface="Calibri"/>
                        </a:rPr>
                        <a:t>Avantages :</a:t>
                      </a:r>
                      <a:r>
                        <a:rPr lang="fr-FR" sz="1500" u="none" strike="noStrike" cap="none">
                          <a:solidFill>
                            <a:schemeClr val="dk1"/>
                          </a:solidFill>
                          <a:latin typeface="Calibri"/>
                          <a:ea typeface="Calibri"/>
                          <a:cs typeface="Calibri"/>
                          <a:sym typeface="Calibri"/>
                        </a:rPr>
                        <a:t> très peu coûteux, permet d’obtenir des informations sur une population dont on ne connaît pas l’effectif et les caractéristiques (par exemple, les personnes fréquentant un lieu en particulier). </a:t>
                      </a:r>
                      <a:endParaRPr sz="15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5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fr-FR" sz="1500" b="1" u="none" strike="noStrike" cap="none">
                          <a:solidFill>
                            <a:srgbClr val="CC0000"/>
                          </a:solidFill>
                          <a:latin typeface="Calibri"/>
                          <a:ea typeface="Calibri"/>
                          <a:cs typeface="Calibri"/>
                          <a:sym typeface="Calibri"/>
                        </a:rPr>
                        <a:t>Désavantages :</a:t>
                      </a:r>
                      <a:r>
                        <a:rPr lang="fr-FR" sz="1500" u="none" strike="noStrike" cap="none">
                          <a:solidFill>
                            <a:schemeClr val="dk1"/>
                          </a:solidFill>
                          <a:latin typeface="Calibri"/>
                          <a:ea typeface="Calibri"/>
                          <a:cs typeface="Calibri"/>
                          <a:sym typeface="Calibri"/>
                        </a:rPr>
                        <a:t> on ne connaît pas les critères qui ont motivé les personnes à répondre</a:t>
                      </a:r>
                      <a:endParaRPr sz="1500" u="none" strike="noStrike" cap="none">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1089400">
                <a:tc>
                  <a:txBody>
                    <a:bodyPr/>
                    <a:lstStyle/>
                    <a:p>
                      <a:pPr marL="0" marR="0" lvl="0" indent="0" algn="l" rtl="0">
                        <a:lnSpc>
                          <a:spcPct val="100000"/>
                        </a:lnSpc>
                        <a:spcBef>
                          <a:spcPts val="0"/>
                        </a:spcBef>
                        <a:spcAft>
                          <a:spcPts val="0"/>
                        </a:spcAft>
                        <a:buClr>
                          <a:srgbClr val="000000"/>
                        </a:buClr>
                        <a:buSzPts val="1400"/>
                        <a:buFont typeface="Arial"/>
                        <a:buNone/>
                      </a:pPr>
                      <a:r>
                        <a:rPr lang="fr-FR" sz="1500" u="none" strike="noStrike" cap="none">
                          <a:solidFill>
                            <a:schemeClr val="dk1"/>
                          </a:solidFill>
                          <a:latin typeface="Calibri"/>
                          <a:ea typeface="Calibri"/>
                          <a:cs typeface="Calibri"/>
                          <a:sym typeface="Calibri"/>
                        </a:rPr>
                        <a:t>Échantillon de convenance</a:t>
                      </a:r>
                      <a:endParaRPr sz="1500" u="none" strike="noStrike" cap="none">
                        <a:solidFill>
                          <a:schemeClr val="dk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r>
                        <a:rPr lang="fr-FR" sz="1500" u="none" strike="noStrike" cap="none">
                          <a:solidFill>
                            <a:schemeClr val="dk1"/>
                          </a:solidFill>
                          <a:latin typeface="Calibri"/>
                          <a:ea typeface="Calibri"/>
                          <a:cs typeface="Calibri"/>
                          <a:sym typeface="Calibri"/>
                        </a:rPr>
                        <a:t>Constitué de personnes facilement accessibles ou disponibles pour une enquête</a:t>
                      </a:r>
                      <a:endParaRPr sz="1500" u="none" strike="noStrike" cap="none">
                        <a:solidFill>
                          <a:schemeClr val="dk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r>
                        <a:rPr lang="fr-FR" sz="1500" u="none" strike="noStrike" cap="none">
                          <a:solidFill>
                            <a:schemeClr val="dk1"/>
                          </a:solidFill>
                          <a:latin typeface="Calibri"/>
                          <a:ea typeface="Calibri"/>
                          <a:cs typeface="Calibri"/>
                          <a:sym typeface="Calibri"/>
                        </a:rPr>
                        <a:t>Idem. </a:t>
                      </a:r>
                      <a:endParaRPr sz="1500" u="none" strike="noStrike" cap="none">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775" name="Google Shape;775;g2ab4e6e23ca_0_125"/>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(5/13)</a:t>
            </a:r>
            <a:endParaRPr sz="1400" b="0" i="0" u="none" strike="noStrike" cap="none">
              <a:solidFill>
                <a:srgbClr val="FFFFFF"/>
              </a:solidFill>
              <a:latin typeface="Arial"/>
              <a:ea typeface="Arial"/>
              <a:cs typeface="Arial"/>
              <a:sym typeface="Arial"/>
            </a:endParaRPr>
          </a:p>
        </p:txBody>
      </p:sp>
      <p:sp>
        <p:nvSpPr>
          <p:cNvPr id="776" name="Google Shape;776;g2ab4e6e23ca_0_125"/>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b. Les échantillons empiriques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g2ab8fa73299_0_4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2" name="Google Shape;782;g2ab8fa73299_0_4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83" name="Google Shape;783;g2ab8fa73299_0_43"/>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différentes techniques d’échantillonnage :</a:t>
            </a:r>
            <a:endParaRPr sz="2250" b="1" i="0" u="none" strike="noStrike" cap="none">
              <a:solidFill>
                <a:srgbClr val="2E5D5A"/>
              </a:solidFill>
              <a:latin typeface="Arial"/>
              <a:ea typeface="Arial"/>
              <a:cs typeface="Arial"/>
              <a:sym typeface="Arial"/>
            </a:endParaRPr>
          </a:p>
          <a:p>
            <a:pPr marL="457200" marR="0" lvl="0" indent="457200" algn="l" rtl="0">
              <a:lnSpc>
                <a:spcPct val="115000"/>
              </a:lnSpc>
              <a:spcBef>
                <a:spcPts val="0"/>
              </a:spcBef>
              <a:spcAft>
                <a:spcPts val="0"/>
              </a:spcAft>
              <a:buNone/>
            </a:pPr>
            <a:r>
              <a:rPr lang="fr-FR" sz="2250" b="1">
                <a:solidFill>
                  <a:srgbClr val="2E5D5A"/>
                </a:solidFill>
              </a:rPr>
              <a:t>Des méthodes parfois combinées</a:t>
            </a:r>
            <a:endParaRPr sz="2250" b="1">
              <a:solidFill>
                <a:srgbClr val="2E5D5A"/>
              </a:solidFill>
            </a:endParaRPr>
          </a:p>
          <a:p>
            <a:pPr marL="457200" marR="0" lvl="0" indent="0" algn="l" rtl="0">
              <a:lnSpc>
                <a:spcPct val="115000"/>
              </a:lnSpc>
              <a:spcBef>
                <a:spcPts val="0"/>
              </a:spcBef>
              <a:spcAft>
                <a:spcPts val="0"/>
              </a:spcAft>
              <a:buNone/>
            </a:pPr>
            <a:endParaRPr sz="17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84" name="Google Shape;784;g2ab8fa73299_0_43"/>
          <p:cNvSpPr txBox="1"/>
          <p:nvPr/>
        </p:nvSpPr>
        <p:spPr>
          <a:xfrm>
            <a:off x="0" y="1889850"/>
            <a:ext cx="8916000" cy="13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Possibilité de </a:t>
            </a:r>
            <a:r>
              <a:rPr lang="fr-FR" sz="1700" b="1" i="0" u="none" strike="noStrike" cap="none">
                <a:solidFill>
                  <a:schemeClr val="dk1"/>
                </a:solidFill>
                <a:latin typeface="Calibri"/>
                <a:ea typeface="Calibri"/>
                <a:cs typeface="Calibri"/>
                <a:sym typeface="Calibri"/>
              </a:rPr>
              <a:t>combiner plusieurs méthodes d’échantillonnage (aléatoires et empiriques)</a:t>
            </a: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Exemple 1 : l’enquête</a:t>
            </a:r>
            <a:r>
              <a:rPr lang="fr-FR" sz="1700" b="0" i="1" u="none" strike="noStrike" cap="none">
                <a:solidFill>
                  <a:schemeClr val="dk1"/>
                </a:solidFill>
                <a:latin typeface="Calibri"/>
                <a:ea typeface="Calibri"/>
                <a:cs typeface="Calibri"/>
                <a:sym typeface="Calibri"/>
              </a:rPr>
              <a:t> Pratiques culturelles </a:t>
            </a:r>
            <a:r>
              <a:rPr lang="fr-FR" sz="1700" b="0" i="0" u="none" strike="noStrike" cap="none">
                <a:solidFill>
                  <a:schemeClr val="dk1"/>
                </a:solidFill>
                <a:latin typeface="Calibri"/>
                <a:ea typeface="Calibri"/>
                <a:cs typeface="Calibri"/>
                <a:sym typeface="Calibri"/>
              </a:rPr>
              <a:t>(2018) procède à la fois par strate et par quota. </a:t>
            </a:r>
            <a:endParaRPr sz="1700" b="0" i="0" u="none" strike="noStrike" cap="none">
              <a:solidFill>
                <a:schemeClr val="dk1"/>
              </a:solidFill>
              <a:latin typeface="Calibri"/>
              <a:ea typeface="Calibri"/>
              <a:cs typeface="Calibri"/>
              <a:sym typeface="Calibri"/>
            </a:endParaRPr>
          </a:p>
          <a:p>
            <a:pPr marL="856800" marR="0" lvl="0" indent="-338350" algn="l" rtl="0">
              <a:lnSpc>
                <a:spcPct val="10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La population française a été stratifiée par régions et catégories d’agglomération</a:t>
            </a:r>
            <a:endParaRPr sz="1700" b="0" i="0" u="none" strike="noStrike" cap="none">
              <a:solidFill>
                <a:schemeClr val="dk1"/>
              </a:solidFill>
              <a:latin typeface="Calibri"/>
              <a:ea typeface="Calibri"/>
              <a:cs typeface="Calibri"/>
              <a:sym typeface="Calibri"/>
            </a:endParaRPr>
          </a:p>
          <a:p>
            <a:pPr marL="856800" marR="0" lvl="0" indent="-338350" algn="l" rtl="0">
              <a:lnSpc>
                <a:spcPct val="10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Au sein de chaque strate, l’échantillon respecte des quotas d’âge, de sexe, de catégories socio-professionnelles, etc. </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Exemple 2 : L’enquête ERFI 2 (L’Étude des relations familiales et intergénérationnelles) adopte principalement une logique probabiliste/aléatoire, mais comporte quelques quotas. Les couples de même sexe et les personnes avec de très faibles revenus sont "suréchantillonnés", c’est-à-dire qu’ils sont davantage interrogés que les autres. Cela vise à mieux saisir les différences qui traversent une sous-population minoritaire, soit parce qu’elle est effectivement minoritaire dans la population (les couples de même sexe), soit parce qu’elle répond moins aux grandes enquêtes (les personnes à faibles revenus).</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sp>
        <p:nvSpPr>
          <p:cNvPr id="785" name="Google Shape;785;g2ab8fa73299_0_43"/>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(6/13)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g2ab4e6e23ca_0_11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1" name="Google Shape;791;g2ab4e6e23ca_0_11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92" name="Google Shape;792;g2ab4e6e23ca_0_110"/>
          <p:cNvSpPr txBox="1"/>
          <p:nvPr/>
        </p:nvSpPr>
        <p:spPr>
          <a:xfrm>
            <a:off x="198358" y="788230"/>
            <a:ext cx="86817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Calibri"/>
              <a:buAutoNum type="arabicPeriod" startAt="2"/>
            </a:pPr>
            <a:r>
              <a:rPr lang="fr-FR" sz="2250" b="1" i="0" u="none" strike="noStrike" cap="none">
                <a:solidFill>
                  <a:srgbClr val="2E5D5A"/>
                </a:solidFill>
                <a:latin typeface="Calibri"/>
                <a:ea typeface="Calibri"/>
                <a:cs typeface="Calibri"/>
                <a:sym typeface="Calibri"/>
              </a:rPr>
              <a:t>Les enjeux autour de la notion de représentativité </a:t>
            </a:r>
            <a:endParaRPr sz="2250" b="1" i="0" u="none" strike="noStrike" cap="none">
              <a:solidFill>
                <a:srgbClr val="2E5D5A"/>
              </a:solidFill>
              <a:latin typeface="Calibri"/>
              <a:ea typeface="Calibri"/>
              <a:cs typeface="Calibri"/>
              <a:sym typeface="Calibri"/>
            </a:endParaRPr>
          </a:p>
          <a:p>
            <a:pPr marL="457200" marR="0" lvl="0" indent="0" algn="l" rtl="0">
              <a:lnSpc>
                <a:spcPct val="115000"/>
              </a:lnSpc>
              <a:spcBef>
                <a:spcPts val="0"/>
              </a:spcBef>
              <a:spcAft>
                <a:spcPts val="0"/>
              </a:spcAft>
              <a:buNone/>
            </a:pPr>
            <a:endParaRPr sz="2250" b="1">
              <a:solidFill>
                <a:srgbClr val="2E5D5A"/>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 plus souvent, les méthodes d’échantillonnage visent à obtenir des échantillons représentatifs, c’est-à-dire qui possèdent </a:t>
            </a:r>
            <a:r>
              <a:rPr lang="fr-FR" sz="1700" b="1" i="0" u="none" strike="noStrike" cap="none">
                <a:solidFill>
                  <a:schemeClr val="dk1"/>
                </a:solidFill>
                <a:latin typeface="Calibri"/>
                <a:ea typeface="Calibri"/>
                <a:cs typeface="Calibri"/>
                <a:sym typeface="Calibri"/>
              </a:rPr>
              <a:t>la même structure que la population de référence</a:t>
            </a: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892799" marR="0" lvl="0" indent="-338348"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Échantillon probabiliste : tous les individus de la population ont une probabilité identique d’être inclus dans l'échantillon. </a:t>
            </a:r>
            <a:endParaRPr sz="1700" b="0" i="0" u="none" strike="noStrike" cap="none">
              <a:solidFill>
                <a:schemeClr val="dk1"/>
              </a:solidFill>
              <a:latin typeface="Calibri"/>
              <a:ea typeface="Calibri"/>
              <a:cs typeface="Calibri"/>
              <a:sym typeface="Calibri"/>
            </a:endParaRPr>
          </a:p>
          <a:p>
            <a:pPr marL="892799" marR="0" lvl="0" indent="-338348"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Échantillon par quota (cas majoritaire) : les répartitions des variables retenues pour les quotas sont identiques dans l’échantillon et la population.</a:t>
            </a: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a:solidFill>
                  <a:schemeClr val="dk1"/>
                </a:solidFill>
                <a:latin typeface="Calibri"/>
                <a:ea typeface="Calibri"/>
                <a:cs typeface="Calibri"/>
                <a:sym typeface="Calibri"/>
              </a:rPr>
              <a:t>Mais:</a:t>
            </a: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93" name="Google Shape;793;g2ab4e6e23ca_0_110"/>
          <p:cNvSpPr/>
          <p:nvPr/>
        </p:nvSpPr>
        <p:spPr>
          <a:xfrm>
            <a:off x="1491275" y="3336125"/>
            <a:ext cx="6471000" cy="900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chemeClr val="dk1"/>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Un échantillon n’est pas “représentatif”, il peut simplement être “</a:t>
            </a:r>
            <a:r>
              <a:rPr lang="fr-FR" sz="1600" b="1" i="1" u="none" strike="noStrike" cap="none">
                <a:solidFill>
                  <a:srgbClr val="990000"/>
                </a:solidFill>
                <a:latin typeface="Calibri"/>
                <a:ea typeface="Calibri"/>
                <a:cs typeface="Calibri"/>
                <a:sym typeface="Calibri"/>
              </a:rPr>
              <a:t>représentatif d’une population au sens d’une série de critères </a:t>
            </a:r>
            <a:endParaRPr sz="1600" b="1" i="1" u="none" strike="noStrike" cap="none">
              <a:solidFill>
                <a:srgbClr val="99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fr-FR" sz="1600">
                <a:latin typeface="Calibri"/>
                <a:ea typeface="Calibri"/>
                <a:cs typeface="Calibri"/>
                <a:sym typeface="Calibri"/>
              </a:rPr>
              <a:t>[utilisés dans la sélection de l’échantillon]</a:t>
            </a:r>
            <a:r>
              <a:rPr lang="fr-FR" sz="1600" b="0" i="1" u="none" strike="noStrike" cap="none">
                <a:solidFill>
                  <a:srgbClr val="000000"/>
                </a:solidFill>
                <a:latin typeface="Calibri"/>
                <a:ea typeface="Calibri"/>
                <a:cs typeface="Calibri"/>
                <a:sym typeface="Calibri"/>
              </a:rPr>
              <a:t>”</a:t>
            </a:r>
            <a:r>
              <a:rPr lang="fr-FR" sz="1600" b="0" i="0" u="none" strike="noStrike" cap="none">
                <a:solidFill>
                  <a:srgbClr val="000000"/>
                </a:solidFill>
                <a:latin typeface="Calibri"/>
                <a:ea typeface="Calibri"/>
                <a:cs typeface="Calibri"/>
                <a:sym typeface="Calibri"/>
              </a:rPr>
              <a:t> ». Olivier Martin (2020, p. 25)</a:t>
            </a:r>
            <a:endParaRPr sz="1600" b="0" i="0" u="none" strike="noStrike" cap="none">
              <a:solidFill>
                <a:srgbClr val="000000"/>
              </a:solidFill>
              <a:latin typeface="Calibri"/>
              <a:ea typeface="Calibri"/>
              <a:cs typeface="Calibri"/>
              <a:sym typeface="Calibri"/>
            </a:endParaRPr>
          </a:p>
        </p:txBody>
      </p:sp>
      <p:sp>
        <p:nvSpPr>
          <p:cNvPr id="794" name="Google Shape;794;g2ab4e6e23ca_0_11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(7/13)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3273c2fc512_0_53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0" name="Google Shape;800;g3273c2fc512_0_534"/>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01" name="Google Shape;801;g3273c2fc512_0_534"/>
          <p:cNvSpPr txBox="1"/>
          <p:nvPr/>
        </p:nvSpPr>
        <p:spPr>
          <a:xfrm>
            <a:off x="198358" y="788230"/>
            <a:ext cx="86817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Calibri"/>
              <a:buAutoNum type="arabicPeriod" startAt="2"/>
            </a:pPr>
            <a:r>
              <a:rPr lang="fr-FR" sz="2250" b="1" i="0" u="none" strike="noStrike" cap="none">
                <a:solidFill>
                  <a:srgbClr val="2E5D5A"/>
                </a:solidFill>
                <a:latin typeface="Calibri"/>
                <a:ea typeface="Calibri"/>
                <a:cs typeface="Calibri"/>
                <a:sym typeface="Calibri"/>
              </a:rPr>
              <a:t>Les enjeux autour de la notion de représentativité </a:t>
            </a:r>
            <a:endParaRPr sz="2250" b="1" i="0" u="none" strike="noStrike" cap="none">
              <a:solidFill>
                <a:srgbClr val="2E5D5A"/>
              </a:solidFill>
              <a:latin typeface="Calibri"/>
              <a:ea typeface="Calibri"/>
              <a:cs typeface="Calibri"/>
              <a:sym typeface="Calibri"/>
            </a:endParaRPr>
          </a:p>
          <a:p>
            <a:pPr marL="457200" marR="0" lvl="0" indent="0" algn="l" rtl="0">
              <a:lnSpc>
                <a:spcPct val="115000"/>
              </a:lnSpc>
              <a:spcBef>
                <a:spcPts val="0"/>
              </a:spcBef>
              <a:spcAft>
                <a:spcPts val="0"/>
              </a:spcAft>
              <a:buNone/>
            </a:pPr>
            <a:endParaRPr sz="2250" b="1">
              <a:solidFill>
                <a:srgbClr val="2E5D5A"/>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 plus souvent, les méthodes d’échantillonnage visent à obtenir des échantillons représentatifs, c’est-à-dire qui possèdent </a:t>
            </a:r>
            <a:r>
              <a:rPr lang="fr-FR" sz="1700" b="1" i="0" u="none" strike="noStrike" cap="none">
                <a:solidFill>
                  <a:schemeClr val="dk1"/>
                </a:solidFill>
                <a:latin typeface="Calibri"/>
                <a:ea typeface="Calibri"/>
                <a:cs typeface="Calibri"/>
                <a:sym typeface="Calibri"/>
              </a:rPr>
              <a:t>la même structure que la population de référence</a:t>
            </a: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892798" marR="0" lvl="0" indent="-338347"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Échantillon probabiliste : tous les individus de la population ont une probabilité identique d’être inclus dans l'échantillon. </a:t>
            </a:r>
            <a:endParaRPr sz="1700" b="0" i="0" u="none" strike="noStrike" cap="none">
              <a:solidFill>
                <a:schemeClr val="dk1"/>
              </a:solidFill>
              <a:latin typeface="Calibri"/>
              <a:ea typeface="Calibri"/>
              <a:cs typeface="Calibri"/>
              <a:sym typeface="Calibri"/>
            </a:endParaRPr>
          </a:p>
          <a:p>
            <a:pPr marL="892798" marR="0" lvl="0" indent="-338347"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Échantillon par quota (cas majoritaire) : les répartitions des variables retenues pour les quotas sont identiques dans l’échantillon et la population.</a:t>
            </a: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a:solidFill>
                  <a:schemeClr val="dk1"/>
                </a:solidFill>
                <a:latin typeface="Calibri"/>
                <a:ea typeface="Calibri"/>
                <a:cs typeface="Calibri"/>
                <a:sym typeface="Calibri"/>
              </a:rPr>
              <a:t>Mais:</a:t>
            </a: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1" u="sng">
                <a:solidFill>
                  <a:schemeClr val="dk1"/>
                </a:solidFill>
                <a:latin typeface="Calibri"/>
                <a:ea typeface="Calibri"/>
                <a:cs typeface="Calibri"/>
                <a:sym typeface="Calibri"/>
              </a:rPr>
              <a:t>Même les échantillons probabilistes font face à des problèmes:</a:t>
            </a:r>
            <a:endParaRPr sz="1700" b="1" u="sng">
              <a:solidFill>
                <a:schemeClr val="dk1"/>
              </a:solidFill>
              <a:latin typeface="Calibri"/>
              <a:ea typeface="Calibri"/>
              <a:cs typeface="Calibri"/>
              <a:sym typeface="Calibri"/>
            </a:endParaRPr>
          </a:p>
          <a:p>
            <a:pPr marL="914400" marR="0" lvl="1" indent="-336550" algn="l" rtl="0">
              <a:lnSpc>
                <a:spcPct val="9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L’échantillon dépend de la </a:t>
            </a:r>
            <a:r>
              <a:rPr lang="fr-FR" sz="1700" b="1">
                <a:solidFill>
                  <a:srgbClr val="990000"/>
                </a:solidFill>
                <a:latin typeface="Calibri"/>
                <a:ea typeface="Calibri"/>
                <a:cs typeface="Calibri"/>
                <a:sym typeface="Calibri"/>
              </a:rPr>
              <a:t>qualité de la base de sondage</a:t>
            </a:r>
            <a:r>
              <a:rPr lang="fr-FR" sz="1700">
                <a:solidFill>
                  <a:schemeClr val="dk1"/>
                </a:solidFill>
                <a:latin typeface="Calibri"/>
                <a:ea typeface="Calibri"/>
                <a:cs typeface="Calibri"/>
                <a:sym typeface="Calibri"/>
              </a:rPr>
              <a:t> (la base logements ne prend pas en compte les SDF ou les logements collectifs - étudiants, EHPAD…)</a:t>
            </a:r>
            <a:endParaRPr sz="1700">
              <a:solidFill>
                <a:schemeClr val="dk1"/>
              </a:solidFill>
              <a:latin typeface="Calibri"/>
              <a:ea typeface="Calibri"/>
              <a:cs typeface="Calibri"/>
              <a:sym typeface="Calibri"/>
            </a:endParaRPr>
          </a:p>
          <a:p>
            <a:pPr marL="914400" marR="0" lvl="1" indent="-336550" algn="l" rtl="0">
              <a:lnSpc>
                <a:spcPct val="9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 problème des </a:t>
            </a:r>
            <a:r>
              <a:rPr lang="fr-FR" sz="1700" b="1">
                <a:solidFill>
                  <a:srgbClr val="990000"/>
                </a:solidFill>
                <a:latin typeface="Calibri"/>
                <a:ea typeface="Calibri"/>
                <a:cs typeface="Calibri"/>
                <a:sym typeface="Calibri"/>
              </a:rPr>
              <a:t>non-réponses et des refus</a:t>
            </a:r>
            <a:r>
              <a:rPr lang="fr-FR" sz="1700">
                <a:solidFill>
                  <a:schemeClr val="dk1"/>
                </a:solidFill>
                <a:latin typeface="Calibri"/>
                <a:ea typeface="Calibri"/>
                <a:cs typeface="Calibri"/>
                <a:sym typeface="Calibri"/>
              </a:rPr>
              <a:t>: que faire ?</a:t>
            </a:r>
            <a:endParaRPr sz="170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Dans la plupart des cas il faut</a:t>
            </a:r>
            <a:r>
              <a:rPr lang="fr-FR" sz="1700" b="1" i="0" u="none" strike="noStrike" cap="none">
                <a:solidFill>
                  <a:srgbClr val="990000"/>
                </a:solidFill>
                <a:latin typeface="Calibri"/>
                <a:ea typeface="Calibri"/>
                <a:cs typeface="Calibri"/>
                <a:sym typeface="Calibri"/>
              </a:rPr>
              <a:t> redresser les échantillons</a:t>
            </a:r>
            <a:r>
              <a:rPr lang="fr-FR" sz="1700" b="0" i="0" u="none" strike="noStrike" cap="none">
                <a:solidFill>
                  <a:schemeClr val="dk1"/>
                </a:solidFill>
                <a:latin typeface="Calibri"/>
                <a:ea typeface="Calibri"/>
                <a:cs typeface="Calibri"/>
                <a:sym typeface="Calibri"/>
              </a:rPr>
              <a:t> pour les rendre </a:t>
            </a:r>
            <a:r>
              <a:rPr lang="fr-FR" sz="1700">
                <a:solidFill>
                  <a:schemeClr val="dk1"/>
                </a:solidFill>
                <a:latin typeface="Calibri"/>
                <a:ea typeface="Calibri"/>
                <a:cs typeface="Calibri"/>
                <a:sym typeface="Calibri"/>
              </a:rPr>
              <a:t>pour faire face aux refus, non-réponses… </a:t>
            </a:r>
            <a:r>
              <a:rPr lang="fr-FR" sz="1700" b="0" i="0" u="none" strike="noStrike" cap="none">
                <a:solidFill>
                  <a:schemeClr val="dk1"/>
                </a:solidFill>
                <a:latin typeface="Calibri"/>
                <a:ea typeface="Calibri"/>
                <a:cs typeface="Calibri"/>
                <a:sym typeface="Calibri"/>
              </a:rPr>
              <a:t>(relativement à certains critères). </a:t>
            </a:r>
            <a:endParaRPr sz="1700" b="0" i="0" u="none" strike="noStrike" cap="none">
              <a:solidFill>
                <a:schemeClr val="dk1"/>
              </a:solidFill>
              <a:latin typeface="Calibri"/>
              <a:ea typeface="Calibri"/>
              <a:cs typeface="Calibri"/>
              <a:sym typeface="Calibri"/>
            </a:endParaRPr>
          </a:p>
          <a:p>
            <a:pPr marL="914400" marR="0" lvl="1"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On a alors des </a:t>
            </a:r>
            <a:r>
              <a:rPr lang="fr-FR" sz="1700" b="1" i="0" u="none" strike="noStrike" cap="none">
                <a:solidFill>
                  <a:schemeClr val="dk1"/>
                </a:solidFill>
                <a:latin typeface="Calibri"/>
                <a:ea typeface="Calibri"/>
                <a:cs typeface="Calibri"/>
                <a:sym typeface="Calibri"/>
              </a:rPr>
              <a:t>poids de </a:t>
            </a:r>
            <a:r>
              <a:rPr lang="fr-FR" sz="1700" b="1">
                <a:solidFill>
                  <a:schemeClr val="dk1"/>
                </a:solidFill>
                <a:latin typeface="Calibri"/>
                <a:ea typeface="Calibri"/>
                <a:cs typeface="Calibri"/>
                <a:sym typeface="Calibri"/>
              </a:rPr>
              <a:t>redressement</a:t>
            </a:r>
            <a:r>
              <a:rPr lang="fr-FR" sz="1700" b="0" i="0" u="none" strike="noStrike" cap="none">
                <a:solidFill>
                  <a:schemeClr val="dk1"/>
                </a:solidFill>
                <a:latin typeface="Calibri"/>
                <a:ea typeface="Calibri"/>
                <a:cs typeface="Calibri"/>
                <a:sym typeface="Calibri"/>
              </a:rPr>
              <a:t>: </a:t>
            </a:r>
            <a:r>
              <a:rPr lang="fr-FR" sz="1700">
                <a:solidFill>
                  <a:schemeClr val="dk1"/>
                </a:solidFill>
                <a:latin typeface="Calibri"/>
                <a:ea typeface="Calibri"/>
                <a:cs typeface="Calibri"/>
                <a:sym typeface="Calibri"/>
              </a:rPr>
              <a:t>d</a:t>
            </a:r>
            <a:r>
              <a:rPr lang="fr-FR" sz="1700" b="0" i="0" u="none" strike="noStrike" cap="none">
                <a:solidFill>
                  <a:schemeClr val="dk1"/>
                </a:solidFill>
                <a:latin typeface="Calibri"/>
                <a:ea typeface="Calibri"/>
                <a:cs typeface="Calibri"/>
                <a:sym typeface="Calibri"/>
              </a:rPr>
              <a:t>onner plus de poids </a:t>
            </a:r>
            <a:r>
              <a:rPr lang="fr-FR" sz="1700">
                <a:solidFill>
                  <a:schemeClr val="dk1"/>
                </a:solidFill>
                <a:latin typeface="Calibri"/>
                <a:ea typeface="Calibri"/>
                <a:cs typeface="Calibri"/>
                <a:sym typeface="Calibri"/>
              </a:rPr>
              <a:t>à certains individus pour que l’échantillon reflète les proportions de la population: ex. difficulté d’avoir au téléphone les jeunes actifs…</a:t>
            </a: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02" name="Google Shape;802;g3273c2fc512_0_534"/>
          <p:cNvSpPr/>
          <p:nvPr/>
        </p:nvSpPr>
        <p:spPr>
          <a:xfrm>
            <a:off x="1491275" y="3336125"/>
            <a:ext cx="6471000" cy="900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chemeClr val="dk1"/>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Un échantillon n’est pas “représentatif”, il peut simplement être “</a:t>
            </a:r>
            <a:r>
              <a:rPr lang="fr-FR" sz="1600" b="1" i="1" u="none" strike="noStrike" cap="none">
                <a:solidFill>
                  <a:srgbClr val="990000"/>
                </a:solidFill>
                <a:latin typeface="Calibri"/>
                <a:ea typeface="Calibri"/>
                <a:cs typeface="Calibri"/>
                <a:sym typeface="Calibri"/>
              </a:rPr>
              <a:t>représentatif d’une population au sens d’une série de critères </a:t>
            </a:r>
            <a:endParaRPr sz="1600" b="1" i="1" u="none" strike="noStrike" cap="none">
              <a:solidFill>
                <a:srgbClr val="99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fr-FR" sz="1600">
                <a:latin typeface="Calibri"/>
                <a:ea typeface="Calibri"/>
                <a:cs typeface="Calibri"/>
                <a:sym typeface="Calibri"/>
              </a:rPr>
              <a:t>[utilisés dans la sélection de l’échantillon]</a:t>
            </a:r>
            <a:r>
              <a:rPr lang="fr-FR" sz="1600" b="0" i="1" u="none" strike="noStrike" cap="none">
                <a:solidFill>
                  <a:srgbClr val="000000"/>
                </a:solidFill>
                <a:latin typeface="Calibri"/>
                <a:ea typeface="Calibri"/>
                <a:cs typeface="Calibri"/>
                <a:sym typeface="Calibri"/>
              </a:rPr>
              <a:t>”</a:t>
            </a:r>
            <a:r>
              <a:rPr lang="fr-FR" sz="1600" b="0" i="0" u="none" strike="noStrike" cap="none">
                <a:solidFill>
                  <a:srgbClr val="000000"/>
                </a:solidFill>
                <a:latin typeface="Calibri"/>
                <a:ea typeface="Calibri"/>
                <a:cs typeface="Calibri"/>
                <a:sym typeface="Calibri"/>
              </a:rPr>
              <a:t> ». Olivier Martin (2020, p. 25)</a:t>
            </a:r>
            <a:endParaRPr sz="1600" b="0" i="0" u="none" strike="noStrike" cap="none">
              <a:solidFill>
                <a:srgbClr val="000000"/>
              </a:solidFill>
              <a:latin typeface="Calibri"/>
              <a:ea typeface="Calibri"/>
              <a:cs typeface="Calibri"/>
              <a:sym typeface="Calibri"/>
            </a:endParaRPr>
          </a:p>
        </p:txBody>
      </p:sp>
      <p:sp>
        <p:nvSpPr>
          <p:cNvPr id="803" name="Google Shape;803;g3273c2fc512_0_53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(7/13)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3273c2fc512_0_58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a:t>
            </a:fld>
            <a:endParaRPr sz="1000">
              <a:solidFill>
                <a:srgbClr val="808080"/>
              </a:solidFill>
              <a:latin typeface="Arial"/>
              <a:ea typeface="Arial"/>
              <a:cs typeface="Arial"/>
              <a:sym typeface="Arial"/>
            </a:endParaRPr>
          </a:p>
        </p:txBody>
      </p:sp>
      <p:sp>
        <p:nvSpPr>
          <p:cNvPr id="223" name="Google Shape;223;g3273c2fc512_0_58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Google Shape;224;g3273c2fc512_0_58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25" name="Google Shape;225;g3273c2fc512_0_585"/>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Donnez un exemple de méthode d’analyse quantitative de données </a:t>
            </a:r>
            <a:r>
              <a:rPr lang="fr-FR" sz="1600" b="1" i="1">
                <a:solidFill>
                  <a:srgbClr val="2E5D5A"/>
                </a:solidFill>
                <a:latin typeface="Calibri"/>
                <a:ea typeface="Calibri"/>
                <a:cs typeface="Calibri"/>
                <a:sym typeface="Calibri"/>
              </a:rPr>
              <a:t>a priori </a:t>
            </a:r>
            <a:r>
              <a:rPr lang="fr-FR" sz="1600" b="1">
                <a:solidFill>
                  <a:srgbClr val="2E5D5A"/>
                </a:solidFill>
                <a:latin typeface="Calibri"/>
                <a:ea typeface="Calibri"/>
                <a:cs typeface="Calibri"/>
                <a:sym typeface="Calibri"/>
              </a:rPr>
              <a:t>qualitatives</a:t>
            </a:r>
            <a:endParaRPr sz="160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26" name="Google Shape;226;g3273c2fc512_0_585"/>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g2ab8fa73299_0_1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9" name="Google Shape;809;g2ab8fa73299_0_1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10" name="Google Shape;810;g2ab8fa73299_0_18"/>
          <p:cNvSpPr txBox="1"/>
          <p:nvPr/>
        </p:nvSpPr>
        <p:spPr>
          <a:xfrm>
            <a:off x="462450" y="1043150"/>
            <a:ext cx="7922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Calibri"/>
              <a:buAutoNum type="arabicPeriod" startAt="2"/>
            </a:pPr>
            <a:r>
              <a:rPr lang="fr-FR" sz="2250" b="1" i="0" u="none" strike="noStrike" cap="none">
                <a:solidFill>
                  <a:srgbClr val="2E5D5A"/>
                </a:solidFill>
                <a:latin typeface="Calibri"/>
                <a:ea typeface="Calibri"/>
                <a:cs typeface="Calibri"/>
                <a:sym typeface="Calibri"/>
              </a:rPr>
              <a:t>Les enjeux autour de la notion de représentativité </a:t>
            </a:r>
            <a:endParaRPr sz="17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Enfin, l</a:t>
            </a:r>
            <a:r>
              <a:rPr lang="fr-FR" sz="1700" b="1" i="0" u="none" strike="noStrike" cap="none">
                <a:solidFill>
                  <a:schemeClr val="dk1"/>
                </a:solidFill>
                <a:latin typeface="Calibri"/>
                <a:ea typeface="Calibri"/>
                <a:cs typeface="Calibri"/>
                <a:sym typeface="Calibri"/>
              </a:rPr>
              <a:t>e critère de représentativité n’est pas nécessairement un idéal ou l</a:t>
            </a:r>
            <a:r>
              <a:rPr lang="fr-FR" sz="1700" b="1">
                <a:solidFill>
                  <a:schemeClr val="dk1"/>
                </a:solidFill>
                <a:latin typeface="Calibri"/>
                <a:ea typeface="Calibri"/>
                <a:cs typeface="Calibri"/>
                <a:sym typeface="Calibri"/>
              </a:rPr>
              <a:t>’objectif</a:t>
            </a:r>
            <a:r>
              <a:rPr lang="fr-FR" sz="1700" b="1" i="0" u="none" strike="noStrike" cap="none">
                <a:solidFill>
                  <a:schemeClr val="dk1"/>
                </a:solidFill>
                <a:latin typeface="Calibri"/>
                <a:ea typeface="Calibri"/>
                <a:cs typeface="Calibri"/>
                <a:sym typeface="Calibri"/>
              </a:rPr>
              <a:t>. </a:t>
            </a: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Lorsqu’on enquête sur une pratique ou une position minoritaire, le recours à un échantillon représentatif aura tendance à masquer l’hétérogénéité derrière la pratique ou la position en question. </a:t>
            </a: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Il est parfois intéressant de </a:t>
            </a:r>
            <a:r>
              <a:rPr lang="fr-FR" sz="1700" b="1" i="0" u="none" strike="noStrike" cap="none">
                <a:solidFill>
                  <a:schemeClr val="dk1"/>
                </a:solidFill>
                <a:latin typeface="Calibri"/>
                <a:ea typeface="Calibri"/>
                <a:cs typeface="Calibri"/>
                <a:sym typeface="Calibri"/>
              </a:rPr>
              <a:t>sur-représenter une population minoritaire, en utilisant en plus des quot</a:t>
            </a:r>
            <a:r>
              <a:rPr lang="fr-FR" sz="1700" b="1">
                <a:solidFill>
                  <a:schemeClr val="dk1"/>
                </a:solidFill>
                <a:latin typeface="Calibri"/>
                <a:ea typeface="Calibri"/>
                <a:cs typeface="Calibri"/>
                <a:sym typeface="Calibri"/>
              </a:rPr>
              <a:t>as</a:t>
            </a:r>
            <a:r>
              <a:rPr lang="fr-FR" sz="1700" b="0" i="0" u="none" strike="noStrike" cap="none">
                <a:solidFill>
                  <a:schemeClr val="dk1"/>
                </a:solidFill>
                <a:latin typeface="Calibri"/>
                <a:ea typeface="Calibri"/>
                <a:cs typeface="Calibri"/>
                <a:sym typeface="Calibri"/>
              </a:rPr>
              <a:t>. Exemple : Teo 2 (Ined-Insee), le volet LGBT de l’enquête VIRAGE (Ined). </a:t>
            </a: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Plutôt que de partir d’une population connue pour construire un échantillon représentatif, on peut aussi conduire une enquête pour</a:t>
            </a:r>
            <a:r>
              <a:rPr lang="fr-FR" sz="1700" b="1" i="0" u="none" strike="noStrike" cap="none">
                <a:solidFill>
                  <a:schemeClr val="dk1"/>
                </a:solidFill>
                <a:latin typeface="Calibri"/>
                <a:ea typeface="Calibri"/>
                <a:cs typeface="Calibri"/>
                <a:sym typeface="Calibri"/>
              </a:rPr>
              <a:t> mieux saisir les caractéristiques et les contours d’une population encore inconnue</a:t>
            </a:r>
            <a:r>
              <a:rPr lang="fr-FR" sz="1700" b="0" i="0" u="none" strike="noStrike" cap="none">
                <a:solidFill>
                  <a:schemeClr val="dk1"/>
                </a:solidFill>
                <a:latin typeface="Calibri"/>
                <a:ea typeface="Calibri"/>
                <a:cs typeface="Calibri"/>
                <a:sym typeface="Calibri"/>
              </a:rPr>
              <a:t>. Exemple : les enquêtes sur les SDF (Brousse et al., 2002). </a:t>
            </a: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11" name="Google Shape;811;g2ab8fa73299_0_18"/>
          <p:cNvSpPr/>
          <p:nvPr/>
        </p:nvSpPr>
        <p:spPr>
          <a:xfrm>
            <a:off x="856950" y="5585100"/>
            <a:ext cx="7430100" cy="8784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1100"/>
              <a:buFont typeface="Arial"/>
              <a:buNone/>
            </a:pPr>
            <a:r>
              <a:rPr lang="fr-FR" sz="1700" b="0" i="0" u="none" strike="noStrike" cap="none">
                <a:solidFill>
                  <a:schemeClr val="dk1"/>
                </a:solidFill>
                <a:latin typeface="Calibri"/>
                <a:ea typeface="Calibri"/>
                <a:cs typeface="Calibri"/>
                <a:sym typeface="Calibri"/>
              </a:rPr>
              <a:t>La représentativité et, plus généralement, la qualité d’un échantillon ne peuvent être évaluées qu’</a:t>
            </a:r>
            <a:r>
              <a:rPr lang="fr-FR" sz="1700" b="1" i="0" u="none" strike="noStrike" cap="none">
                <a:solidFill>
                  <a:schemeClr val="dk1"/>
                </a:solidFill>
                <a:latin typeface="Calibri"/>
                <a:ea typeface="Calibri"/>
                <a:cs typeface="Calibri"/>
                <a:sym typeface="Calibri"/>
              </a:rPr>
              <a:t>en lien avec les variables étudiées et la question de recherche.</a:t>
            </a:r>
            <a:endParaRPr sz="1400" b="1" i="0" u="none" strike="noStrike" cap="none">
              <a:solidFill>
                <a:srgbClr val="000000"/>
              </a:solidFill>
              <a:latin typeface="Calibri"/>
              <a:ea typeface="Calibri"/>
              <a:cs typeface="Calibri"/>
              <a:sym typeface="Calibri"/>
            </a:endParaRPr>
          </a:p>
        </p:txBody>
      </p:sp>
      <p:sp>
        <p:nvSpPr>
          <p:cNvPr id="812" name="Google Shape;812;g2ab8fa73299_0_1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(8/13)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3273c2fc512_0_8"/>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18" name="Google Shape;818;g3273c2fc512_0_8"/>
          <p:cNvSpPr txBox="1"/>
          <p:nvPr/>
        </p:nvSpPr>
        <p:spPr>
          <a:xfrm>
            <a:off x="246000" y="1741250"/>
            <a:ext cx="8652000" cy="3565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r>
              <a:rPr lang="fr-FR" sz="1870" b="1">
                <a:solidFill>
                  <a:schemeClr val="dk1"/>
                </a:solidFill>
                <a:latin typeface="Calibri"/>
                <a:ea typeface="Calibri"/>
                <a:cs typeface="Calibri"/>
                <a:sym typeface="Calibri"/>
              </a:rPr>
              <a:t>A retenir :</a:t>
            </a:r>
            <a:endParaRPr sz="1870" b="1">
              <a:solidFill>
                <a:schemeClr val="dk1"/>
              </a:solidFill>
              <a:latin typeface="Calibri"/>
              <a:ea typeface="Calibri"/>
              <a:cs typeface="Calibri"/>
              <a:sym typeface="Calibri"/>
            </a:endParaRPr>
          </a:p>
          <a:p>
            <a:pPr marL="457200" marR="0" lvl="0" indent="-347345" algn="l" rtl="0">
              <a:lnSpc>
                <a:spcPct val="115000"/>
              </a:lnSpc>
              <a:spcBef>
                <a:spcPts val="25"/>
              </a:spcBef>
              <a:spcAft>
                <a:spcPts val="0"/>
              </a:spcAft>
              <a:buClr>
                <a:schemeClr val="dk1"/>
              </a:buClr>
              <a:buSzPts val="1870"/>
              <a:buFont typeface="Calibri"/>
              <a:buChar char="●"/>
            </a:pPr>
            <a:r>
              <a:rPr lang="fr-FR" sz="1870" b="1" i="0" u="none" strike="noStrike" cap="none">
                <a:solidFill>
                  <a:schemeClr val="dk1"/>
                </a:solidFill>
                <a:latin typeface="Calibri"/>
                <a:ea typeface="Calibri"/>
                <a:cs typeface="Calibri"/>
                <a:sym typeface="Calibri"/>
              </a:rPr>
              <a:t>Mieux vaut une enquête auprès d'un petit échantillon dont on connaît les conditions de recrutement</a:t>
            </a:r>
            <a:r>
              <a:rPr lang="fr-FR" sz="1870" b="1">
                <a:solidFill>
                  <a:schemeClr val="dk1"/>
                </a:solidFill>
                <a:latin typeface="Calibri"/>
                <a:ea typeface="Calibri"/>
                <a:cs typeface="Calibri"/>
                <a:sym typeface="Calibri"/>
              </a:rPr>
              <a:t>, </a:t>
            </a:r>
            <a:r>
              <a:rPr lang="fr-FR" sz="1870" b="1" i="0" u="none" strike="noStrike" cap="none">
                <a:solidFill>
                  <a:schemeClr val="dk1"/>
                </a:solidFill>
                <a:latin typeface="Calibri"/>
                <a:ea typeface="Calibri"/>
                <a:cs typeface="Calibri"/>
                <a:sym typeface="Calibri"/>
              </a:rPr>
              <a:t>qu'une enquête aspirant à être exhaustive ou très large </a:t>
            </a:r>
            <a:r>
              <a:rPr lang="fr-FR" sz="1870">
                <a:solidFill>
                  <a:schemeClr val="dk1"/>
                </a:solidFill>
                <a:latin typeface="Calibri"/>
                <a:ea typeface="Calibri"/>
                <a:cs typeface="Calibri"/>
                <a:sym typeface="Calibri"/>
              </a:rPr>
              <a:t>mais dont la représentativité est difficile à estimer</a:t>
            </a:r>
            <a:r>
              <a:rPr lang="fr-FR" sz="1870" b="1" i="0" u="none" strike="noStrike" cap="none">
                <a:solidFill>
                  <a:schemeClr val="dk1"/>
                </a:solidFill>
                <a:latin typeface="Calibri"/>
                <a:ea typeface="Calibri"/>
                <a:cs typeface="Calibri"/>
                <a:sym typeface="Calibri"/>
              </a:rPr>
              <a:t>.</a:t>
            </a:r>
            <a:endParaRPr sz="1870" b="1"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1"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1"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1"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1"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819" name="Google Shape;819;g3273c2fc512_0_8"/>
          <p:cNvSpPr/>
          <p:nvPr/>
        </p:nvSpPr>
        <p:spPr>
          <a:xfrm>
            <a:off x="480600" y="3484725"/>
            <a:ext cx="6880800" cy="1485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20" name="Google Shape;820;g3273c2fc512_0_8"/>
          <p:cNvSpPr txBox="1">
            <a:spLocks noGrp="1"/>
          </p:cNvSpPr>
          <p:nvPr>
            <p:ph type="sldNum" idx="12"/>
          </p:nvPr>
        </p:nvSpPr>
        <p:spPr>
          <a:xfrm>
            <a:off x="1450400" y="399230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61</a:t>
            </a:fld>
            <a:endParaRPr sz="1000">
              <a:solidFill>
                <a:srgbClr val="808080"/>
              </a:solidFill>
              <a:latin typeface="Arial"/>
              <a:ea typeface="Arial"/>
              <a:cs typeface="Arial"/>
              <a:sym typeface="Arial"/>
            </a:endParaRPr>
          </a:p>
        </p:txBody>
      </p:sp>
      <p:sp>
        <p:nvSpPr>
          <p:cNvPr id="821" name="Google Shape;821;g3273c2fc512_0_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2" name="Google Shape;822;g3273c2fc512_0_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23" name="Google Shape;823;g3273c2fc512_0_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pic>
        <p:nvPicPr>
          <p:cNvPr id="824" name="Google Shape;824;g3273c2fc512_0_8"/>
          <p:cNvPicPr preferRelativeResize="0"/>
          <p:nvPr/>
        </p:nvPicPr>
        <p:blipFill rotWithShape="1">
          <a:blip r:embed="rId3">
            <a:alphaModFix/>
          </a:blip>
          <a:srcRect/>
          <a:stretch/>
        </p:blipFill>
        <p:spPr>
          <a:xfrm>
            <a:off x="7512550" y="3314827"/>
            <a:ext cx="1569175" cy="2066800"/>
          </a:xfrm>
          <a:prstGeom prst="rect">
            <a:avLst/>
          </a:prstGeom>
          <a:noFill/>
          <a:ln>
            <a:noFill/>
          </a:ln>
        </p:spPr>
      </p:pic>
      <p:sp>
        <p:nvSpPr>
          <p:cNvPr id="825" name="Google Shape;825;g3273c2fc512_0_8"/>
          <p:cNvSpPr/>
          <p:nvPr/>
        </p:nvSpPr>
        <p:spPr>
          <a:xfrm>
            <a:off x="4571988" y="3920438"/>
            <a:ext cx="2628300" cy="953400"/>
          </a:xfrm>
          <a:prstGeom prst="roundRect">
            <a:avLst>
              <a:gd name="adj" fmla="val 16667"/>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25"/>
              </a:spcBef>
              <a:spcAft>
                <a:spcPts val="0"/>
              </a:spcAft>
              <a:buClr>
                <a:schemeClr val="dk1"/>
              </a:buClr>
              <a:buSzPts val="1100"/>
              <a:buFont typeface="Arial"/>
              <a:buNone/>
            </a:pPr>
            <a:r>
              <a:rPr lang="fr-FR" sz="1270" b="1" i="0" u="none" strike="noStrike" cap="none">
                <a:solidFill>
                  <a:schemeClr val="dk1"/>
                </a:solidFill>
                <a:latin typeface="Calibri"/>
                <a:ea typeface="Calibri"/>
                <a:cs typeface="Calibri"/>
                <a:sym typeface="Calibri"/>
              </a:rPr>
              <a:t>Literary Digest</a:t>
            </a:r>
            <a:endParaRPr sz="1270" b="1" i="0" u="none" strike="noStrike" cap="none">
              <a:solidFill>
                <a:schemeClr val="dk1"/>
              </a:solidFill>
              <a:latin typeface="Calibri"/>
              <a:ea typeface="Calibri"/>
              <a:cs typeface="Calibri"/>
              <a:sym typeface="Calibri"/>
            </a:endParaRPr>
          </a:p>
          <a:p>
            <a:pPr marL="0" marR="0" lvl="0" indent="0" algn="ctr" rtl="0">
              <a:lnSpc>
                <a:spcPct val="115000"/>
              </a:lnSpc>
              <a:spcBef>
                <a:spcPts val="25"/>
              </a:spcBef>
              <a:spcAft>
                <a:spcPts val="0"/>
              </a:spcAft>
              <a:buClr>
                <a:srgbClr val="000000"/>
              </a:buClr>
              <a:buSzPts val="1270"/>
              <a:buFont typeface="Arial"/>
              <a:buNone/>
            </a:pPr>
            <a:r>
              <a:rPr lang="fr-FR" sz="1270" b="0" i="0" u="none" strike="noStrike" cap="none">
                <a:solidFill>
                  <a:schemeClr val="dk1"/>
                </a:solidFill>
                <a:latin typeface="Calibri"/>
                <a:ea typeface="Calibri"/>
                <a:cs typeface="Calibri"/>
                <a:sym typeface="Calibri"/>
              </a:rPr>
              <a:t>Échantillon non représentatif de </a:t>
            </a:r>
            <a:r>
              <a:rPr lang="fr-FR" sz="1270" b="1" i="0" u="none" strike="noStrike" cap="none">
                <a:solidFill>
                  <a:schemeClr val="dk1"/>
                </a:solidFill>
                <a:latin typeface="Calibri"/>
                <a:ea typeface="Calibri"/>
                <a:cs typeface="Calibri"/>
                <a:sym typeface="Calibri"/>
              </a:rPr>
              <a:t>plusieurs millions </a:t>
            </a:r>
            <a:r>
              <a:rPr lang="fr-FR" sz="1270" b="0" i="0" u="none" strike="noStrike" cap="none">
                <a:solidFill>
                  <a:schemeClr val="dk1"/>
                </a:solidFill>
                <a:latin typeface="Calibri"/>
                <a:ea typeface="Calibri"/>
                <a:cs typeface="Calibri"/>
                <a:sym typeface="Calibri"/>
              </a:rPr>
              <a:t>d’individus </a:t>
            </a:r>
            <a:endParaRPr sz="1270" b="0" i="0" u="none" strike="noStrike" cap="none">
              <a:solidFill>
                <a:schemeClr val="dk1"/>
              </a:solidFill>
              <a:latin typeface="Calibri"/>
              <a:ea typeface="Calibri"/>
              <a:cs typeface="Calibri"/>
              <a:sym typeface="Calibri"/>
            </a:endParaRPr>
          </a:p>
          <a:p>
            <a:pPr marL="0" marR="0" lvl="0" indent="0" algn="ctr" rtl="0">
              <a:lnSpc>
                <a:spcPct val="115000"/>
              </a:lnSpc>
              <a:spcBef>
                <a:spcPts val="25"/>
              </a:spcBef>
              <a:spcAft>
                <a:spcPts val="0"/>
              </a:spcAft>
              <a:buClr>
                <a:schemeClr val="dk1"/>
              </a:buClr>
              <a:buSzPts val="1100"/>
              <a:buFont typeface="Arial"/>
              <a:buNone/>
            </a:pPr>
            <a:r>
              <a:rPr lang="fr-FR" sz="1270" b="0" i="0" u="none" strike="noStrike" cap="none">
                <a:solidFill>
                  <a:schemeClr val="dk1"/>
                </a:solidFill>
                <a:latin typeface="Calibri"/>
                <a:ea typeface="Calibri"/>
                <a:cs typeface="Calibri"/>
                <a:sym typeface="Calibri"/>
              </a:rPr>
              <a:t>Prédiction : Landon (57%)</a:t>
            </a:r>
            <a:endParaRPr sz="1270" b="0" i="0" u="none" strike="noStrike" cap="none">
              <a:solidFill>
                <a:schemeClr val="dk1"/>
              </a:solidFill>
              <a:latin typeface="Calibri"/>
              <a:ea typeface="Calibri"/>
              <a:cs typeface="Calibri"/>
              <a:sym typeface="Calibri"/>
            </a:endParaRPr>
          </a:p>
        </p:txBody>
      </p:sp>
      <p:sp>
        <p:nvSpPr>
          <p:cNvPr id="826" name="Google Shape;826;g3273c2fc512_0_8"/>
          <p:cNvSpPr/>
          <p:nvPr/>
        </p:nvSpPr>
        <p:spPr>
          <a:xfrm>
            <a:off x="587075" y="3920450"/>
            <a:ext cx="3086700" cy="953400"/>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ctr" rtl="0">
              <a:lnSpc>
                <a:spcPct val="115000"/>
              </a:lnSpc>
              <a:spcBef>
                <a:spcPts val="25"/>
              </a:spcBef>
              <a:spcAft>
                <a:spcPts val="0"/>
              </a:spcAft>
              <a:buClr>
                <a:srgbClr val="000000"/>
              </a:buClr>
              <a:buSzPts val="1270"/>
              <a:buFont typeface="Arial"/>
              <a:buNone/>
            </a:pPr>
            <a:r>
              <a:rPr lang="fr-FR" sz="1270" b="1" i="0" u="none" strike="noStrike" cap="none">
                <a:solidFill>
                  <a:schemeClr val="dk1"/>
                </a:solidFill>
                <a:latin typeface="Calibri"/>
                <a:ea typeface="Calibri"/>
                <a:cs typeface="Calibri"/>
                <a:sym typeface="Calibri"/>
              </a:rPr>
              <a:t>George Gallup </a:t>
            </a:r>
            <a:endParaRPr sz="1270" b="1" i="0" u="none" strike="noStrike" cap="none">
              <a:solidFill>
                <a:schemeClr val="dk1"/>
              </a:solidFill>
              <a:latin typeface="Calibri"/>
              <a:ea typeface="Calibri"/>
              <a:cs typeface="Calibri"/>
              <a:sym typeface="Calibri"/>
            </a:endParaRPr>
          </a:p>
          <a:p>
            <a:pPr marL="0" marR="0" lvl="0" indent="0" algn="ctr" rtl="0">
              <a:lnSpc>
                <a:spcPct val="115000"/>
              </a:lnSpc>
              <a:spcBef>
                <a:spcPts val="25"/>
              </a:spcBef>
              <a:spcAft>
                <a:spcPts val="0"/>
              </a:spcAft>
              <a:buClr>
                <a:srgbClr val="000000"/>
              </a:buClr>
              <a:buSzPts val="1270"/>
              <a:buFont typeface="Arial"/>
              <a:buNone/>
            </a:pPr>
            <a:r>
              <a:rPr lang="fr-FR" sz="1270" b="0" i="0" u="none" strike="noStrike" cap="none">
                <a:solidFill>
                  <a:schemeClr val="dk1"/>
                </a:solidFill>
                <a:latin typeface="Calibri"/>
                <a:ea typeface="Calibri"/>
                <a:cs typeface="Calibri"/>
                <a:sym typeface="Calibri"/>
              </a:rPr>
              <a:t>Échantillon représentatif de </a:t>
            </a:r>
            <a:r>
              <a:rPr lang="fr-FR" sz="1270" b="1" i="0" u="none" strike="noStrike" cap="none">
                <a:solidFill>
                  <a:schemeClr val="dk1"/>
                </a:solidFill>
                <a:latin typeface="Calibri"/>
                <a:ea typeface="Calibri"/>
                <a:cs typeface="Calibri"/>
                <a:sym typeface="Calibri"/>
              </a:rPr>
              <a:t>plusieurs milliers</a:t>
            </a:r>
            <a:r>
              <a:rPr lang="fr-FR" sz="1270" b="0" i="0" u="none" strike="noStrike" cap="none">
                <a:solidFill>
                  <a:schemeClr val="dk1"/>
                </a:solidFill>
                <a:latin typeface="Calibri"/>
                <a:ea typeface="Calibri"/>
                <a:cs typeface="Calibri"/>
                <a:sym typeface="Calibri"/>
              </a:rPr>
              <a:t> d'individus construit par quotas Prédiction : Roosevelt (54%)</a:t>
            </a:r>
            <a:endParaRPr sz="1270" b="0" i="0" u="none" strike="noStrike" cap="none">
              <a:solidFill>
                <a:schemeClr val="dk1"/>
              </a:solidFill>
              <a:latin typeface="Calibri"/>
              <a:ea typeface="Calibri"/>
              <a:cs typeface="Calibri"/>
              <a:sym typeface="Calibri"/>
            </a:endParaRPr>
          </a:p>
        </p:txBody>
      </p:sp>
      <p:sp>
        <p:nvSpPr>
          <p:cNvPr id="827" name="Google Shape;827;g3273c2fc512_0_8"/>
          <p:cNvSpPr txBox="1"/>
          <p:nvPr/>
        </p:nvSpPr>
        <p:spPr>
          <a:xfrm>
            <a:off x="650100" y="3484725"/>
            <a:ext cx="65418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Élection présidentielle étasunienne 1936</a:t>
            </a:r>
            <a:endParaRPr sz="1700" b="1" i="0" u="none" strike="noStrike" cap="none">
              <a:solidFill>
                <a:schemeClr val="dk1"/>
              </a:solidFill>
              <a:latin typeface="Calibri"/>
              <a:ea typeface="Calibri"/>
              <a:cs typeface="Calibri"/>
              <a:sym typeface="Calibri"/>
            </a:endParaRPr>
          </a:p>
        </p:txBody>
      </p:sp>
      <p:sp>
        <p:nvSpPr>
          <p:cNvPr id="828" name="Google Shape;828;g3273c2fc512_0_8"/>
          <p:cNvSpPr/>
          <p:nvPr/>
        </p:nvSpPr>
        <p:spPr>
          <a:xfrm rot="8354759">
            <a:off x="3706876" y="4104665"/>
            <a:ext cx="561570" cy="584966"/>
          </a:xfrm>
          <a:prstGeom prst="halfFrame">
            <a:avLst>
              <a:gd name="adj1" fmla="val 33291"/>
              <a:gd name="adj2" fmla="val 333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3273c2fc512_0_10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4" name="Google Shape;834;g3273c2fc512_0_10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35" name="Google Shape;835;g3273c2fc512_0_109"/>
          <p:cNvSpPr txBox="1"/>
          <p:nvPr/>
        </p:nvSpPr>
        <p:spPr>
          <a:xfrm>
            <a:off x="363300" y="994925"/>
            <a:ext cx="8417400" cy="491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None/>
            </a:pPr>
            <a:endParaRPr sz="1700" b="1">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700" b="1">
              <a:solidFill>
                <a:schemeClr val="dk1"/>
              </a:solidFill>
              <a:latin typeface="Calibri"/>
              <a:ea typeface="Calibri"/>
              <a:cs typeface="Calibri"/>
              <a:sym typeface="Calibri"/>
            </a:endParaRPr>
          </a:p>
          <a:p>
            <a:pPr marL="457200" marR="0" lvl="0" indent="-355600" algn="l" rtl="0">
              <a:lnSpc>
                <a:spcPct val="90000"/>
              </a:lnSpc>
              <a:spcBef>
                <a:spcPts val="0"/>
              </a:spcBef>
              <a:spcAft>
                <a:spcPts val="0"/>
              </a:spcAft>
              <a:buClr>
                <a:srgbClr val="990000"/>
              </a:buClr>
              <a:buSzPts val="2000"/>
              <a:buFont typeface="Calibri"/>
              <a:buChar char="●"/>
            </a:pPr>
            <a:r>
              <a:rPr lang="fr-FR" sz="2000" b="1">
                <a:solidFill>
                  <a:srgbClr val="990000"/>
                </a:solidFill>
                <a:latin typeface="Calibri"/>
                <a:ea typeface="Calibri"/>
                <a:cs typeface="Calibri"/>
                <a:sym typeface="Calibri"/>
              </a:rPr>
              <a:t>Une fois qu’on a un échantillon représentatif, comment estimer la valeur pour la population générale? </a:t>
            </a:r>
            <a:endParaRPr sz="2000" b="1">
              <a:solidFill>
                <a:srgbClr val="990000"/>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r>
              <a:rPr lang="fr-FR" sz="1900">
                <a:solidFill>
                  <a:schemeClr val="dk1"/>
                </a:solidFill>
                <a:latin typeface="Calibri"/>
                <a:ea typeface="Calibri"/>
                <a:cs typeface="Calibri"/>
                <a:sym typeface="Calibri"/>
              </a:rPr>
              <a:t>Exemple: J’ai tiré au hasard 10 élèves dans le registre des élèves de Science Po. 80% des personnes dans cet échantillon sont des filles.</a:t>
            </a:r>
            <a:endParaRPr sz="19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r>
              <a:rPr lang="fr-FR" sz="1900">
                <a:solidFill>
                  <a:schemeClr val="dk1"/>
                </a:solidFill>
                <a:latin typeface="Calibri"/>
                <a:ea typeface="Calibri"/>
                <a:cs typeface="Calibri"/>
                <a:sym typeface="Calibri"/>
              </a:rPr>
              <a:t>→  Est-ce qu’il y a 80% de filles à Science Po?</a:t>
            </a:r>
            <a:endParaRPr sz="190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36" name="Google Shape;836;g3273c2fc512_0_10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g2ab8fa73299_0_6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2" name="Google Shape;842;g2ab8fa73299_0_6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43" name="Google Shape;843;g2ab8fa73299_0_63"/>
          <p:cNvSpPr txBox="1"/>
          <p:nvPr/>
        </p:nvSpPr>
        <p:spPr>
          <a:xfrm>
            <a:off x="363300" y="994925"/>
            <a:ext cx="841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a:solidFill>
                <a:srgbClr val="2E5D5A"/>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Char char="●"/>
            </a:pPr>
            <a:r>
              <a:rPr lang="fr-FR" sz="1900" b="1" i="0" u="none" strike="noStrike" cap="none">
                <a:solidFill>
                  <a:schemeClr val="dk1"/>
                </a:solidFill>
                <a:latin typeface="Calibri"/>
                <a:ea typeface="Calibri"/>
                <a:cs typeface="Calibri"/>
                <a:sym typeface="Calibri"/>
              </a:rPr>
              <a:t>Comment interpréter la portée des données d’un échantillon ?</a:t>
            </a:r>
            <a:r>
              <a:rPr lang="fr-FR" sz="1900" b="0" i="0" u="none" strike="noStrike" cap="none">
                <a:solidFill>
                  <a:schemeClr val="dk1"/>
                </a:solidFill>
                <a:latin typeface="Calibri"/>
                <a:ea typeface="Calibri"/>
                <a:cs typeface="Calibri"/>
                <a:sym typeface="Calibri"/>
              </a:rPr>
              <a:t> Deux situations : </a:t>
            </a:r>
            <a:endParaRPr sz="19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856800" marR="0" lvl="0" indent="-351050" algn="l" rtl="0">
              <a:lnSpc>
                <a:spcPct val="90000"/>
              </a:lnSpc>
              <a:spcBef>
                <a:spcPts val="0"/>
              </a:spcBef>
              <a:spcAft>
                <a:spcPts val="0"/>
              </a:spcAft>
              <a:buClr>
                <a:schemeClr val="dk1"/>
              </a:buClr>
              <a:buSzPts val="1900"/>
              <a:buFont typeface="Calibri"/>
              <a:buAutoNum type="arabicPeriod"/>
            </a:pPr>
            <a:r>
              <a:rPr lang="fr-FR" sz="1900" b="0" i="0" u="none" strike="noStrike" cap="none">
                <a:solidFill>
                  <a:schemeClr val="dk1"/>
                </a:solidFill>
                <a:latin typeface="Calibri"/>
                <a:ea typeface="Calibri"/>
                <a:cs typeface="Calibri"/>
                <a:sym typeface="Calibri"/>
              </a:rPr>
              <a:t>Le ou la chercheur.e ne s’intéresse qu’aux personnes ayant répondu à l’enquête.</a:t>
            </a:r>
            <a:endParaRPr sz="19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856800" marR="0" lvl="0" indent="-351050" algn="l" rtl="0">
              <a:lnSpc>
                <a:spcPct val="90000"/>
              </a:lnSpc>
              <a:spcBef>
                <a:spcPts val="0"/>
              </a:spcBef>
              <a:spcAft>
                <a:spcPts val="0"/>
              </a:spcAft>
              <a:buClr>
                <a:schemeClr val="dk1"/>
              </a:buClr>
              <a:buSzPts val="1900"/>
              <a:buFont typeface="Calibri"/>
              <a:buAutoNum type="arabicPeriod"/>
            </a:pPr>
            <a:r>
              <a:rPr lang="fr-FR" sz="1900" b="0" i="0" u="none" strike="noStrike" cap="none">
                <a:solidFill>
                  <a:schemeClr val="dk1"/>
                </a:solidFill>
                <a:latin typeface="Calibri"/>
                <a:ea typeface="Calibri"/>
                <a:cs typeface="Calibri"/>
                <a:sym typeface="Calibri"/>
              </a:rPr>
              <a:t>Le ou la chercheur.e souhaite étendre les résultats obtenus sur l’échantillon à la population de référence. </a:t>
            </a:r>
            <a:endParaRPr sz="19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Char char="●"/>
            </a:pPr>
            <a:r>
              <a:rPr lang="fr-FR" sz="1900" b="0" i="0" u="none" strike="noStrike" cap="none">
                <a:solidFill>
                  <a:schemeClr val="dk1"/>
                </a:solidFill>
                <a:latin typeface="Calibri"/>
                <a:ea typeface="Calibri"/>
                <a:cs typeface="Calibri"/>
                <a:sym typeface="Calibri"/>
              </a:rPr>
              <a:t>En recourant à des méthodes d’</a:t>
            </a:r>
            <a:r>
              <a:rPr lang="fr-FR" sz="1900" b="1" i="0" u="none" strike="noStrike" cap="none">
                <a:solidFill>
                  <a:srgbClr val="38761D"/>
                </a:solidFill>
                <a:latin typeface="Calibri"/>
                <a:ea typeface="Calibri"/>
                <a:cs typeface="Calibri"/>
                <a:sym typeface="Calibri"/>
              </a:rPr>
              <a:t>inférence statistique </a:t>
            </a:r>
            <a:endParaRPr sz="1900" b="1" i="0" u="none" strike="noStrike" cap="none">
              <a:solidFill>
                <a:srgbClr val="38761D"/>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44" name="Google Shape;844;g2ab8fa73299_0_63"/>
          <p:cNvSpPr/>
          <p:nvPr/>
        </p:nvSpPr>
        <p:spPr>
          <a:xfrm>
            <a:off x="1966075" y="4403825"/>
            <a:ext cx="6161700" cy="62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800" b="1" i="0" u="none" strike="noStrike" cap="none">
                <a:solidFill>
                  <a:srgbClr val="CC4125"/>
                </a:solidFill>
                <a:latin typeface="Calibri"/>
                <a:ea typeface="Calibri"/>
                <a:cs typeface="Calibri"/>
                <a:sym typeface="Calibri"/>
              </a:rPr>
              <a:t>Comment s’assurer de la validité des résultats à l’échelle de la population de référence ? </a:t>
            </a:r>
            <a:endParaRPr sz="1800" b="1" i="0" u="none" strike="noStrike" cap="none">
              <a:solidFill>
                <a:srgbClr val="CC4125"/>
              </a:solidFill>
              <a:latin typeface="Calibri"/>
              <a:ea typeface="Calibri"/>
              <a:cs typeface="Calibri"/>
              <a:sym typeface="Calibri"/>
            </a:endParaRPr>
          </a:p>
        </p:txBody>
      </p:sp>
      <p:sp>
        <p:nvSpPr>
          <p:cNvPr id="845" name="Google Shape;845;g2ab8fa73299_0_63"/>
          <p:cNvSpPr/>
          <p:nvPr/>
        </p:nvSpPr>
        <p:spPr>
          <a:xfrm rot="5400000">
            <a:off x="1494175" y="4332775"/>
            <a:ext cx="482700" cy="461100"/>
          </a:xfrm>
          <a:prstGeom prst="bentUpArrow">
            <a:avLst>
              <a:gd name="adj1" fmla="val 25000"/>
              <a:gd name="adj2" fmla="val 25000"/>
              <a:gd name="adj3" fmla="val 1775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46" name="Google Shape;846;g2ab8fa73299_0_63"/>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
        <p:nvSpPr>
          <p:cNvPr id="847" name="Google Shape;847;g2ab8fa73299_0_6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63</a:t>
            </a:fld>
            <a:endParaRPr sz="1000">
              <a:solidFill>
                <a:srgbClr val="80808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g3273c2fc512_0_41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3" name="Google Shape;853;g3273c2fc512_0_41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54" name="Google Shape;854;g3273c2fc512_0_416"/>
          <p:cNvSpPr txBox="1"/>
          <p:nvPr/>
        </p:nvSpPr>
        <p:spPr>
          <a:xfrm>
            <a:off x="363300" y="994925"/>
            <a:ext cx="841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lvl="0" indent="-355600" algn="l" rtl="0">
              <a:lnSpc>
                <a:spcPct val="90000"/>
              </a:lnSpc>
              <a:spcBef>
                <a:spcPts val="0"/>
              </a:spcBef>
              <a:spcAft>
                <a:spcPts val="0"/>
              </a:spcAft>
              <a:buClr>
                <a:srgbClr val="990000"/>
              </a:buClr>
              <a:buSzPts val="2000"/>
              <a:buFont typeface="Calibri"/>
              <a:buChar char="●"/>
            </a:pPr>
            <a:r>
              <a:rPr lang="fr-FR" sz="2000" b="1">
                <a:solidFill>
                  <a:srgbClr val="990000"/>
                </a:solidFill>
                <a:latin typeface="Calibri"/>
                <a:ea typeface="Calibri"/>
                <a:cs typeface="Calibri"/>
                <a:sym typeface="Calibri"/>
              </a:rPr>
              <a:t>A partir de mon échantillon, comment estimer la valeur pour la population générale? </a:t>
            </a: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400" b="1">
              <a:solidFill>
                <a:srgbClr val="99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55" name="Google Shape;855;g3273c2fc512_0_41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
        <p:nvSpPr>
          <p:cNvPr id="856" name="Google Shape;856;g3273c2fc512_0_416"/>
          <p:cNvSpPr txBox="1">
            <a:spLocks noGrp="1"/>
          </p:cNvSpPr>
          <p:nvPr>
            <p:ph type="sldNum" idx="12"/>
          </p:nvPr>
        </p:nvSpPr>
        <p:spPr>
          <a:xfrm>
            <a:off x="5943600" y="49085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64</a:t>
            </a:fld>
            <a:endParaRPr sz="1000">
              <a:solidFill>
                <a:srgbClr val="808080"/>
              </a:solidFill>
              <a:latin typeface="Arial"/>
              <a:ea typeface="Arial"/>
              <a:cs typeface="Arial"/>
              <a:sym typeface="Arial"/>
            </a:endParaRPr>
          </a:p>
        </p:txBody>
      </p:sp>
      <p:sp>
        <p:nvSpPr>
          <p:cNvPr id="857" name="Google Shape;857;g3273c2fc512_0_416"/>
          <p:cNvSpPr/>
          <p:nvPr/>
        </p:nvSpPr>
        <p:spPr>
          <a:xfrm>
            <a:off x="786025" y="2702100"/>
            <a:ext cx="4159200" cy="2403000"/>
          </a:xfrm>
          <a:prstGeom prst="ellipse">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58" name="Google Shape;858;g3273c2fc512_0_416"/>
          <p:cNvSpPr txBox="1"/>
          <p:nvPr/>
        </p:nvSpPr>
        <p:spPr>
          <a:xfrm>
            <a:off x="1368250" y="35202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300" b="1">
                <a:solidFill>
                  <a:srgbClr val="990000"/>
                </a:solidFill>
                <a:latin typeface="Calibri"/>
                <a:ea typeface="Calibri"/>
                <a:cs typeface="Calibri"/>
                <a:sym typeface="Calibri"/>
              </a:rPr>
              <a:t>Population- mère</a:t>
            </a:r>
            <a:endParaRPr sz="2300" b="1">
              <a:solidFill>
                <a:srgbClr val="990000"/>
              </a:solidFill>
              <a:latin typeface="Calibri"/>
              <a:ea typeface="Calibri"/>
              <a:cs typeface="Calibri"/>
              <a:sym typeface="Calibri"/>
            </a:endParaRPr>
          </a:p>
        </p:txBody>
      </p:sp>
      <p:cxnSp>
        <p:nvCxnSpPr>
          <p:cNvPr id="859" name="Google Shape;859;g3273c2fc512_0_416"/>
          <p:cNvCxnSpPr/>
          <p:nvPr/>
        </p:nvCxnSpPr>
        <p:spPr>
          <a:xfrm flipH="1">
            <a:off x="3976750" y="3152775"/>
            <a:ext cx="2393100" cy="214200"/>
          </a:xfrm>
          <a:prstGeom prst="straightConnector1">
            <a:avLst/>
          </a:prstGeom>
          <a:noFill/>
          <a:ln w="28575" cap="flat" cmpd="sng">
            <a:solidFill>
              <a:srgbClr val="38761D"/>
            </a:solidFill>
            <a:prstDash val="solid"/>
            <a:round/>
            <a:headEnd type="none" w="med" len="med"/>
            <a:tailEnd type="triangle" w="med" len="med"/>
          </a:ln>
        </p:spPr>
      </p:cxnSp>
      <p:sp>
        <p:nvSpPr>
          <p:cNvPr id="860" name="Google Shape;860;g3273c2fc512_0_416"/>
          <p:cNvSpPr/>
          <p:nvPr/>
        </p:nvSpPr>
        <p:spPr>
          <a:xfrm>
            <a:off x="6359400" y="26281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61" name="Google Shape;861;g3273c2fc512_0_416"/>
          <p:cNvSpPr txBox="1"/>
          <p:nvPr/>
        </p:nvSpPr>
        <p:spPr>
          <a:xfrm>
            <a:off x="5559600" y="29355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a:t>
            </a:r>
            <a:endParaRPr sz="1900" b="1">
              <a:solidFill>
                <a:srgbClr val="1155CC"/>
              </a:solidFill>
              <a:latin typeface="Calibri"/>
              <a:ea typeface="Calibri"/>
              <a:cs typeface="Calibri"/>
              <a:sym typeface="Calibri"/>
            </a:endParaRPr>
          </a:p>
        </p:txBody>
      </p:sp>
      <p:sp>
        <p:nvSpPr>
          <p:cNvPr id="862" name="Google Shape;862;g3273c2fc512_0_416"/>
          <p:cNvSpPr txBox="1"/>
          <p:nvPr/>
        </p:nvSpPr>
        <p:spPr>
          <a:xfrm>
            <a:off x="3902600" y="27303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i="1">
                <a:solidFill>
                  <a:srgbClr val="38761D"/>
                </a:solidFill>
                <a:latin typeface="Calibri"/>
                <a:ea typeface="Calibri"/>
                <a:cs typeface="Calibri"/>
                <a:sym typeface="Calibri"/>
              </a:rPr>
              <a:t>inférence</a:t>
            </a:r>
            <a:endParaRPr sz="1900" b="1" i="1">
              <a:solidFill>
                <a:srgbClr val="38761D"/>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3273c2fc512_0_46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8" name="Google Shape;868;g3273c2fc512_0_46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69" name="Google Shape;869;g3273c2fc512_0_468"/>
          <p:cNvSpPr txBox="1"/>
          <p:nvPr/>
        </p:nvSpPr>
        <p:spPr>
          <a:xfrm>
            <a:off x="363300" y="994925"/>
            <a:ext cx="841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lvl="0" indent="-355600" algn="l" rtl="0">
              <a:lnSpc>
                <a:spcPct val="90000"/>
              </a:lnSpc>
              <a:spcBef>
                <a:spcPts val="0"/>
              </a:spcBef>
              <a:spcAft>
                <a:spcPts val="0"/>
              </a:spcAft>
              <a:buClr>
                <a:srgbClr val="990000"/>
              </a:buClr>
              <a:buSzPts val="2000"/>
              <a:buFont typeface="Calibri"/>
              <a:buChar char="●"/>
            </a:pPr>
            <a:r>
              <a:rPr lang="fr-FR" sz="2000" b="1">
                <a:solidFill>
                  <a:srgbClr val="990000"/>
                </a:solidFill>
                <a:latin typeface="Calibri"/>
                <a:ea typeface="Calibri"/>
                <a:cs typeface="Calibri"/>
                <a:sym typeface="Calibri"/>
              </a:rPr>
              <a:t>A partir de mon échantillon, comment estimer la valeur pour la population générale? </a:t>
            </a: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457200" lvl="0" indent="-355600" algn="l" rtl="0">
              <a:lnSpc>
                <a:spcPct val="90000"/>
              </a:lnSpc>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La question à laquelle on veut répondre est:</a:t>
            </a:r>
            <a:r>
              <a:rPr lang="fr-FR" sz="2000" b="1">
                <a:solidFill>
                  <a:schemeClr val="dk1"/>
                </a:solidFill>
                <a:latin typeface="Calibri"/>
                <a:ea typeface="Calibri"/>
                <a:cs typeface="Calibri"/>
                <a:sym typeface="Calibri"/>
              </a:rPr>
              <a:t> </a:t>
            </a:r>
            <a:endParaRPr sz="2000" b="1">
              <a:solidFill>
                <a:schemeClr val="dk1"/>
              </a:solidFill>
              <a:latin typeface="Calibri"/>
              <a:ea typeface="Calibri"/>
              <a:cs typeface="Calibri"/>
              <a:sym typeface="Calibri"/>
            </a:endParaRPr>
          </a:p>
          <a:p>
            <a:pPr marL="914400" lvl="0" indent="0" algn="l" rtl="0">
              <a:lnSpc>
                <a:spcPct val="90000"/>
              </a:lnSpc>
              <a:spcBef>
                <a:spcPts val="0"/>
              </a:spcBef>
              <a:spcAft>
                <a:spcPts val="0"/>
              </a:spcAft>
              <a:buNone/>
            </a:pPr>
            <a:r>
              <a:rPr lang="fr-FR" sz="2000" b="1">
                <a:solidFill>
                  <a:schemeClr val="dk1"/>
                </a:solidFill>
                <a:latin typeface="Calibri"/>
                <a:ea typeface="Calibri"/>
                <a:cs typeface="Calibri"/>
                <a:sym typeface="Calibri"/>
              </a:rPr>
              <a:t>Obtiendrait-on des résultats similaires si on tirait d’autres échantillons au hasard dans la population ?</a:t>
            </a:r>
            <a:endParaRPr sz="2400" b="1">
              <a:solidFill>
                <a:srgbClr val="99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70" name="Google Shape;870;g3273c2fc512_0_46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
        <p:nvSpPr>
          <p:cNvPr id="871" name="Google Shape;871;g3273c2fc512_0_468"/>
          <p:cNvSpPr txBox="1">
            <a:spLocks noGrp="1"/>
          </p:cNvSpPr>
          <p:nvPr>
            <p:ph type="sldNum" idx="12"/>
          </p:nvPr>
        </p:nvSpPr>
        <p:spPr>
          <a:xfrm>
            <a:off x="5943600" y="49085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65</a:t>
            </a:fld>
            <a:endParaRPr sz="1000">
              <a:solidFill>
                <a:srgbClr val="808080"/>
              </a:solidFill>
              <a:latin typeface="Arial"/>
              <a:ea typeface="Arial"/>
              <a:cs typeface="Arial"/>
              <a:sym typeface="Arial"/>
            </a:endParaRPr>
          </a:p>
        </p:txBody>
      </p:sp>
      <p:sp>
        <p:nvSpPr>
          <p:cNvPr id="872" name="Google Shape;872;g3273c2fc512_0_468"/>
          <p:cNvSpPr/>
          <p:nvPr/>
        </p:nvSpPr>
        <p:spPr>
          <a:xfrm>
            <a:off x="786025" y="2702100"/>
            <a:ext cx="4159200" cy="2403000"/>
          </a:xfrm>
          <a:prstGeom prst="ellipse">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73" name="Google Shape;873;g3273c2fc512_0_468"/>
          <p:cNvSpPr txBox="1"/>
          <p:nvPr/>
        </p:nvSpPr>
        <p:spPr>
          <a:xfrm>
            <a:off x="1368250" y="35202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300" b="1">
                <a:solidFill>
                  <a:srgbClr val="990000"/>
                </a:solidFill>
                <a:latin typeface="Calibri"/>
                <a:ea typeface="Calibri"/>
                <a:cs typeface="Calibri"/>
                <a:sym typeface="Calibri"/>
              </a:rPr>
              <a:t>Population- mère</a:t>
            </a:r>
            <a:endParaRPr sz="2300" b="1">
              <a:solidFill>
                <a:srgbClr val="990000"/>
              </a:solidFill>
              <a:latin typeface="Calibri"/>
              <a:ea typeface="Calibri"/>
              <a:cs typeface="Calibri"/>
              <a:sym typeface="Calibri"/>
            </a:endParaRPr>
          </a:p>
        </p:txBody>
      </p:sp>
      <p:cxnSp>
        <p:nvCxnSpPr>
          <p:cNvPr id="874" name="Google Shape;874;g3273c2fc512_0_468"/>
          <p:cNvCxnSpPr/>
          <p:nvPr/>
        </p:nvCxnSpPr>
        <p:spPr>
          <a:xfrm flipH="1">
            <a:off x="3976750" y="3152775"/>
            <a:ext cx="2393100" cy="214200"/>
          </a:xfrm>
          <a:prstGeom prst="straightConnector1">
            <a:avLst/>
          </a:prstGeom>
          <a:noFill/>
          <a:ln w="28575" cap="flat" cmpd="sng">
            <a:solidFill>
              <a:srgbClr val="38761D"/>
            </a:solidFill>
            <a:prstDash val="solid"/>
            <a:round/>
            <a:headEnd type="none" w="med" len="med"/>
            <a:tailEnd type="triangle" w="med" len="med"/>
          </a:ln>
        </p:spPr>
      </p:cxnSp>
      <p:sp>
        <p:nvSpPr>
          <p:cNvPr id="875" name="Google Shape;875;g3273c2fc512_0_468"/>
          <p:cNvSpPr/>
          <p:nvPr/>
        </p:nvSpPr>
        <p:spPr>
          <a:xfrm>
            <a:off x="6359400" y="26281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76" name="Google Shape;876;g3273c2fc512_0_468"/>
          <p:cNvSpPr txBox="1"/>
          <p:nvPr/>
        </p:nvSpPr>
        <p:spPr>
          <a:xfrm>
            <a:off x="5559600" y="29355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a:t>
            </a:r>
            <a:endParaRPr sz="1900" b="1">
              <a:solidFill>
                <a:srgbClr val="1155CC"/>
              </a:solidFill>
              <a:latin typeface="Calibri"/>
              <a:ea typeface="Calibri"/>
              <a:cs typeface="Calibri"/>
              <a:sym typeface="Calibri"/>
            </a:endParaRPr>
          </a:p>
        </p:txBody>
      </p:sp>
      <p:sp>
        <p:nvSpPr>
          <p:cNvPr id="877" name="Google Shape;877;g3273c2fc512_0_468"/>
          <p:cNvSpPr txBox="1"/>
          <p:nvPr/>
        </p:nvSpPr>
        <p:spPr>
          <a:xfrm>
            <a:off x="3902600" y="27303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i="1">
                <a:solidFill>
                  <a:srgbClr val="38761D"/>
                </a:solidFill>
                <a:latin typeface="Calibri"/>
                <a:ea typeface="Calibri"/>
                <a:cs typeface="Calibri"/>
                <a:sym typeface="Calibri"/>
              </a:rPr>
              <a:t>inférence</a:t>
            </a:r>
            <a:endParaRPr sz="1900" b="1" i="1">
              <a:solidFill>
                <a:srgbClr val="38761D"/>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g3273c2fc512_0_45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3" name="Google Shape;883;g3273c2fc512_0_45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84" name="Google Shape;884;g3273c2fc512_0_451"/>
          <p:cNvSpPr txBox="1"/>
          <p:nvPr/>
        </p:nvSpPr>
        <p:spPr>
          <a:xfrm>
            <a:off x="363300" y="994925"/>
            <a:ext cx="841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lvl="0" indent="-355600" algn="l" rtl="0">
              <a:lnSpc>
                <a:spcPct val="90000"/>
              </a:lnSpc>
              <a:spcBef>
                <a:spcPts val="0"/>
              </a:spcBef>
              <a:spcAft>
                <a:spcPts val="0"/>
              </a:spcAft>
              <a:buClr>
                <a:srgbClr val="990000"/>
              </a:buClr>
              <a:buSzPts val="2000"/>
              <a:buFont typeface="Calibri"/>
              <a:buChar char="●"/>
            </a:pPr>
            <a:r>
              <a:rPr lang="fr-FR" sz="2000" b="1">
                <a:solidFill>
                  <a:srgbClr val="990000"/>
                </a:solidFill>
                <a:latin typeface="Calibri"/>
                <a:ea typeface="Calibri"/>
                <a:cs typeface="Calibri"/>
                <a:sym typeface="Calibri"/>
              </a:rPr>
              <a:t>A partir de mon échantillon, comment estimer la valeur pour la population générale? </a:t>
            </a: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457200" lvl="0" indent="-355600" algn="l" rtl="0">
              <a:lnSpc>
                <a:spcPct val="90000"/>
              </a:lnSpc>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La question à laquelle on veut répondre est:</a:t>
            </a:r>
            <a:r>
              <a:rPr lang="fr-FR" sz="2000" b="1">
                <a:solidFill>
                  <a:schemeClr val="dk1"/>
                </a:solidFill>
                <a:latin typeface="Calibri"/>
                <a:ea typeface="Calibri"/>
                <a:cs typeface="Calibri"/>
                <a:sym typeface="Calibri"/>
              </a:rPr>
              <a:t> </a:t>
            </a:r>
            <a:endParaRPr sz="2000" b="1">
              <a:solidFill>
                <a:schemeClr val="dk1"/>
              </a:solidFill>
              <a:latin typeface="Calibri"/>
              <a:ea typeface="Calibri"/>
              <a:cs typeface="Calibri"/>
              <a:sym typeface="Calibri"/>
            </a:endParaRPr>
          </a:p>
          <a:p>
            <a:pPr marL="914400" lvl="0" indent="0" algn="l" rtl="0">
              <a:lnSpc>
                <a:spcPct val="90000"/>
              </a:lnSpc>
              <a:spcBef>
                <a:spcPts val="0"/>
              </a:spcBef>
              <a:spcAft>
                <a:spcPts val="0"/>
              </a:spcAft>
              <a:buNone/>
            </a:pPr>
            <a:r>
              <a:rPr lang="fr-FR" sz="2000" b="1">
                <a:solidFill>
                  <a:schemeClr val="dk1"/>
                </a:solidFill>
                <a:latin typeface="Calibri"/>
                <a:ea typeface="Calibri"/>
                <a:cs typeface="Calibri"/>
                <a:sym typeface="Calibri"/>
              </a:rPr>
              <a:t>Obtiendrait-on des résultats similaires si on tirait d’autres échantillons au hasard dans la population ?</a:t>
            </a:r>
            <a:endParaRPr sz="2400" b="1">
              <a:solidFill>
                <a:srgbClr val="99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85" name="Google Shape;885;g3273c2fc512_0_45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
        <p:nvSpPr>
          <p:cNvPr id="886" name="Google Shape;886;g3273c2fc512_0_451"/>
          <p:cNvSpPr txBox="1">
            <a:spLocks noGrp="1"/>
          </p:cNvSpPr>
          <p:nvPr>
            <p:ph type="sldNum" idx="12"/>
          </p:nvPr>
        </p:nvSpPr>
        <p:spPr>
          <a:xfrm>
            <a:off x="5943600" y="49085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66</a:t>
            </a:fld>
            <a:endParaRPr sz="1000">
              <a:solidFill>
                <a:srgbClr val="808080"/>
              </a:solidFill>
              <a:latin typeface="Arial"/>
              <a:ea typeface="Arial"/>
              <a:cs typeface="Arial"/>
              <a:sym typeface="Arial"/>
            </a:endParaRPr>
          </a:p>
        </p:txBody>
      </p:sp>
      <p:sp>
        <p:nvSpPr>
          <p:cNvPr id="887" name="Google Shape;887;g3273c2fc512_0_451"/>
          <p:cNvSpPr/>
          <p:nvPr/>
        </p:nvSpPr>
        <p:spPr>
          <a:xfrm>
            <a:off x="786025" y="2702100"/>
            <a:ext cx="4159200" cy="2403000"/>
          </a:xfrm>
          <a:prstGeom prst="ellipse">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88" name="Google Shape;888;g3273c2fc512_0_451"/>
          <p:cNvSpPr txBox="1"/>
          <p:nvPr/>
        </p:nvSpPr>
        <p:spPr>
          <a:xfrm>
            <a:off x="1368250" y="35202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300" b="1">
                <a:solidFill>
                  <a:srgbClr val="990000"/>
                </a:solidFill>
                <a:latin typeface="Calibri"/>
                <a:ea typeface="Calibri"/>
                <a:cs typeface="Calibri"/>
                <a:sym typeface="Calibri"/>
              </a:rPr>
              <a:t>Population- mère</a:t>
            </a:r>
            <a:endParaRPr sz="2300" b="1">
              <a:solidFill>
                <a:srgbClr val="990000"/>
              </a:solidFill>
              <a:latin typeface="Calibri"/>
              <a:ea typeface="Calibri"/>
              <a:cs typeface="Calibri"/>
              <a:sym typeface="Calibri"/>
            </a:endParaRPr>
          </a:p>
        </p:txBody>
      </p:sp>
      <p:cxnSp>
        <p:nvCxnSpPr>
          <p:cNvPr id="889" name="Google Shape;889;g3273c2fc512_0_451"/>
          <p:cNvCxnSpPr/>
          <p:nvPr/>
        </p:nvCxnSpPr>
        <p:spPr>
          <a:xfrm flipH="1">
            <a:off x="3976750" y="3152775"/>
            <a:ext cx="2393100" cy="214200"/>
          </a:xfrm>
          <a:prstGeom prst="straightConnector1">
            <a:avLst/>
          </a:prstGeom>
          <a:noFill/>
          <a:ln w="28575" cap="flat" cmpd="sng">
            <a:solidFill>
              <a:srgbClr val="38761D"/>
            </a:solidFill>
            <a:prstDash val="solid"/>
            <a:round/>
            <a:headEnd type="none" w="med" len="med"/>
            <a:tailEnd type="triangle" w="med" len="med"/>
          </a:ln>
        </p:spPr>
      </p:cxnSp>
      <p:sp>
        <p:nvSpPr>
          <p:cNvPr id="890" name="Google Shape;890;g3273c2fc512_0_451"/>
          <p:cNvSpPr/>
          <p:nvPr/>
        </p:nvSpPr>
        <p:spPr>
          <a:xfrm>
            <a:off x="6359400" y="26281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91" name="Google Shape;891;g3273c2fc512_0_451"/>
          <p:cNvSpPr txBox="1"/>
          <p:nvPr/>
        </p:nvSpPr>
        <p:spPr>
          <a:xfrm>
            <a:off x="5559600" y="29355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 1</a:t>
            </a:r>
            <a:endParaRPr sz="1900" b="1">
              <a:solidFill>
                <a:srgbClr val="1155CC"/>
              </a:solidFill>
              <a:latin typeface="Calibri"/>
              <a:ea typeface="Calibri"/>
              <a:cs typeface="Calibri"/>
              <a:sym typeface="Calibri"/>
            </a:endParaRPr>
          </a:p>
        </p:txBody>
      </p:sp>
      <p:sp>
        <p:nvSpPr>
          <p:cNvPr id="892" name="Google Shape;892;g3273c2fc512_0_451"/>
          <p:cNvSpPr txBox="1"/>
          <p:nvPr/>
        </p:nvSpPr>
        <p:spPr>
          <a:xfrm>
            <a:off x="3902600" y="27303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i="1">
                <a:solidFill>
                  <a:srgbClr val="38761D"/>
                </a:solidFill>
                <a:latin typeface="Calibri"/>
                <a:ea typeface="Calibri"/>
                <a:cs typeface="Calibri"/>
                <a:sym typeface="Calibri"/>
              </a:rPr>
              <a:t>inférence</a:t>
            </a:r>
            <a:endParaRPr sz="1900" b="1" i="1">
              <a:solidFill>
                <a:srgbClr val="38761D"/>
              </a:solidFill>
              <a:latin typeface="Calibri"/>
              <a:ea typeface="Calibri"/>
              <a:cs typeface="Calibri"/>
              <a:sym typeface="Calibri"/>
            </a:endParaRPr>
          </a:p>
        </p:txBody>
      </p:sp>
      <p:sp>
        <p:nvSpPr>
          <p:cNvPr id="893" name="Google Shape;893;g3273c2fc512_0_451"/>
          <p:cNvSpPr/>
          <p:nvPr/>
        </p:nvSpPr>
        <p:spPr>
          <a:xfrm>
            <a:off x="6178425" y="37741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94" name="Google Shape;894;g3273c2fc512_0_451"/>
          <p:cNvSpPr txBox="1"/>
          <p:nvPr/>
        </p:nvSpPr>
        <p:spPr>
          <a:xfrm>
            <a:off x="5378625" y="4075700"/>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 2</a:t>
            </a:r>
            <a:endParaRPr sz="1900" b="1">
              <a:solidFill>
                <a:srgbClr val="1155CC"/>
              </a:solidFill>
              <a:latin typeface="Calibri"/>
              <a:ea typeface="Calibri"/>
              <a:cs typeface="Calibri"/>
              <a:sym typeface="Calibri"/>
            </a:endParaRPr>
          </a:p>
        </p:txBody>
      </p:sp>
      <p:cxnSp>
        <p:nvCxnSpPr>
          <p:cNvPr id="895" name="Google Shape;895;g3273c2fc512_0_451"/>
          <p:cNvCxnSpPr/>
          <p:nvPr/>
        </p:nvCxnSpPr>
        <p:spPr>
          <a:xfrm rot="10800000">
            <a:off x="4129150" y="3519425"/>
            <a:ext cx="2050200" cy="731100"/>
          </a:xfrm>
          <a:prstGeom prst="straightConnector1">
            <a:avLst/>
          </a:prstGeom>
          <a:noFill/>
          <a:ln w="28575" cap="flat" cmpd="sng">
            <a:solidFill>
              <a:srgbClr val="38761D"/>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g3273c2fc512_0_49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1" name="Google Shape;901;g3273c2fc512_0_49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902" name="Google Shape;902;g3273c2fc512_0_496"/>
          <p:cNvSpPr txBox="1"/>
          <p:nvPr/>
        </p:nvSpPr>
        <p:spPr>
          <a:xfrm>
            <a:off x="363300" y="994925"/>
            <a:ext cx="841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lvl="0" indent="-355600" algn="l" rtl="0">
              <a:lnSpc>
                <a:spcPct val="90000"/>
              </a:lnSpc>
              <a:spcBef>
                <a:spcPts val="0"/>
              </a:spcBef>
              <a:spcAft>
                <a:spcPts val="0"/>
              </a:spcAft>
              <a:buClr>
                <a:srgbClr val="990000"/>
              </a:buClr>
              <a:buSzPts val="2000"/>
              <a:buFont typeface="Calibri"/>
              <a:buChar char="●"/>
            </a:pPr>
            <a:r>
              <a:rPr lang="fr-FR" sz="2000" b="1">
                <a:solidFill>
                  <a:srgbClr val="990000"/>
                </a:solidFill>
                <a:latin typeface="Calibri"/>
                <a:ea typeface="Calibri"/>
                <a:cs typeface="Calibri"/>
                <a:sym typeface="Calibri"/>
              </a:rPr>
              <a:t>A partir de mon échantillon, comment estimer la valeur pour la population générale? </a:t>
            </a: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457200" lvl="0" indent="-355600" algn="l" rtl="0">
              <a:lnSpc>
                <a:spcPct val="90000"/>
              </a:lnSpc>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La question à laquelle on veut répondre est:</a:t>
            </a:r>
            <a:r>
              <a:rPr lang="fr-FR" sz="2000" b="1">
                <a:solidFill>
                  <a:schemeClr val="dk1"/>
                </a:solidFill>
                <a:latin typeface="Calibri"/>
                <a:ea typeface="Calibri"/>
                <a:cs typeface="Calibri"/>
                <a:sym typeface="Calibri"/>
              </a:rPr>
              <a:t> </a:t>
            </a:r>
            <a:endParaRPr sz="2000" b="1">
              <a:solidFill>
                <a:schemeClr val="dk1"/>
              </a:solidFill>
              <a:latin typeface="Calibri"/>
              <a:ea typeface="Calibri"/>
              <a:cs typeface="Calibri"/>
              <a:sym typeface="Calibri"/>
            </a:endParaRPr>
          </a:p>
          <a:p>
            <a:pPr marL="914400" lvl="0" indent="0" algn="l" rtl="0">
              <a:lnSpc>
                <a:spcPct val="90000"/>
              </a:lnSpc>
              <a:spcBef>
                <a:spcPts val="0"/>
              </a:spcBef>
              <a:spcAft>
                <a:spcPts val="0"/>
              </a:spcAft>
              <a:buNone/>
            </a:pPr>
            <a:r>
              <a:rPr lang="fr-FR" sz="2000" b="1">
                <a:solidFill>
                  <a:schemeClr val="dk1"/>
                </a:solidFill>
                <a:latin typeface="Calibri"/>
                <a:ea typeface="Calibri"/>
                <a:cs typeface="Calibri"/>
                <a:sym typeface="Calibri"/>
              </a:rPr>
              <a:t>Obtiendrait-on des résultats similaires si on tirait d’autres échantillons au hasard dans la population ?</a:t>
            </a:r>
            <a:endParaRPr sz="2400" b="1">
              <a:solidFill>
                <a:srgbClr val="99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903" name="Google Shape;903;g3273c2fc512_0_49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
        <p:nvSpPr>
          <p:cNvPr id="904" name="Google Shape;904;g3273c2fc512_0_496"/>
          <p:cNvSpPr txBox="1">
            <a:spLocks noGrp="1"/>
          </p:cNvSpPr>
          <p:nvPr>
            <p:ph type="sldNum" idx="12"/>
          </p:nvPr>
        </p:nvSpPr>
        <p:spPr>
          <a:xfrm>
            <a:off x="5943600" y="49085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67</a:t>
            </a:fld>
            <a:endParaRPr sz="1000">
              <a:solidFill>
                <a:srgbClr val="808080"/>
              </a:solidFill>
              <a:latin typeface="Arial"/>
              <a:ea typeface="Arial"/>
              <a:cs typeface="Arial"/>
              <a:sym typeface="Arial"/>
            </a:endParaRPr>
          </a:p>
        </p:txBody>
      </p:sp>
      <p:sp>
        <p:nvSpPr>
          <p:cNvPr id="905" name="Google Shape;905;g3273c2fc512_0_496"/>
          <p:cNvSpPr/>
          <p:nvPr/>
        </p:nvSpPr>
        <p:spPr>
          <a:xfrm>
            <a:off x="786025" y="2702100"/>
            <a:ext cx="4159200" cy="2403000"/>
          </a:xfrm>
          <a:prstGeom prst="ellipse">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6" name="Google Shape;906;g3273c2fc512_0_496"/>
          <p:cNvSpPr txBox="1"/>
          <p:nvPr/>
        </p:nvSpPr>
        <p:spPr>
          <a:xfrm>
            <a:off x="1368250" y="35202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300" b="1">
                <a:solidFill>
                  <a:srgbClr val="990000"/>
                </a:solidFill>
                <a:latin typeface="Calibri"/>
                <a:ea typeface="Calibri"/>
                <a:cs typeface="Calibri"/>
                <a:sym typeface="Calibri"/>
              </a:rPr>
              <a:t>Population- mère</a:t>
            </a:r>
            <a:endParaRPr sz="2300" b="1">
              <a:solidFill>
                <a:srgbClr val="990000"/>
              </a:solidFill>
              <a:latin typeface="Calibri"/>
              <a:ea typeface="Calibri"/>
              <a:cs typeface="Calibri"/>
              <a:sym typeface="Calibri"/>
            </a:endParaRPr>
          </a:p>
        </p:txBody>
      </p:sp>
      <p:cxnSp>
        <p:nvCxnSpPr>
          <p:cNvPr id="907" name="Google Shape;907;g3273c2fc512_0_496"/>
          <p:cNvCxnSpPr/>
          <p:nvPr/>
        </p:nvCxnSpPr>
        <p:spPr>
          <a:xfrm flipH="1">
            <a:off x="3976750" y="3152775"/>
            <a:ext cx="2393100" cy="214200"/>
          </a:xfrm>
          <a:prstGeom prst="straightConnector1">
            <a:avLst/>
          </a:prstGeom>
          <a:noFill/>
          <a:ln w="28575" cap="flat" cmpd="sng">
            <a:solidFill>
              <a:srgbClr val="38761D"/>
            </a:solidFill>
            <a:prstDash val="solid"/>
            <a:round/>
            <a:headEnd type="none" w="med" len="med"/>
            <a:tailEnd type="triangle" w="med" len="med"/>
          </a:ln>
        </p:spPr>
      </p:cxnSp>
      <p:sp>
        <p:nvSpPr>
          <p:cNvPr id="908" name="Google Shape;908;g3273c2fc512_0_496"/>
          <p:cNvSpPr/>
          <p:nvPr/>
        </p:nvSpPr>
        <p:spPr>
          <a:xfrm>
            <a:off x="6359400" y="26281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9" name="Google Shape;909;g3273c2fc512_0_496"/>
          <p:cNvSpPr txBox="1"/>
          <p:nvPr/>
        </p:nvSpPr>
        <p:spPr>
          <a:xfrm>
            <a:off x="5559600" y="29355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 1</a:t>
            </a:r>
            <a:endParaRPr sz="1900" b="1">
              <a:solidFill>
                <a:srgbClr val="1155CC"/>
              </a:solidFill>
              <a:latin typeface="Calibri"/>
              <a:ea typeface="Calibri"/>
              <a:cs typeface="Calibri"/>
              <a:sym typeface="Calibri"/>
            </a:endParaRPr>
          </a:p>
        </p:txBody>
      </p:sp>
      <p:sp>
        <p:nvSpPr>
          <p:cNvPr id="910" name="Google Shape;910;g3273c2fc512_0_496"/>
          <p:cNvSpPr txBox="1"/>
          <p:nvPr/>
        </p:nvSpPr>
        <p:spPr>
          <a:xfrm>
            <a:off x="3902600" y="27303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i="1">
                <a:solidFill>
                  <a:srgbClr val="38761D"/>
                </a:solidFill>
                <a:latin typeface="Calibri"/>
                <a:ea typeface="Calibri"/>
                <a:cs typeface="Calibri"/>
                <a:sym typeface="Calibri"/>
              </a:rPr>
              <a:t>inférence</a:t>
            </a:r>
            <a:endParaRPr sz="1900" b="1" i="1">
              <a:solidFill>
                <a:srgbClr val="38761D"/>
              </a:solidFill>
              <a:latin typeface="Calibri"/>
              <a:ea typeface="Calibri"/>
              <a:cs typeface="Calibri"/>
              <a:sym typeface="Calibri"/>
            </a:endParaRPr>
          </a:p>
        </p:txBody>
      </p:sp>
      <p:sp>
        <p:nvSpPr>
          <p:cNvPr id="911" name="Google Shape;911;g3273c2fc512_0_496"/>
          <p:cNvSpPr/>
          <p:nvPr/>
        </p:nvSpPr>
        <p:spPr>
          <a:xfrm>
            <a:off x="5559600" y="4518100"/>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12" name="Google Shape;912;g3273c2fc512_0_496"/>
          <p:cNvSpPr txBox="1"/>
          <p:nvPr/>
        </p:nvSpPr>
        <p:spPr>
          <a:xfrm>
            <a:off x="5378625" y="4075700"/>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 2</a:t>
            </a:r>
            <a:endParaRPr sz="1900" b="1">
              <a:solidFill>
                <a:srgbClr val="1155CC"/>
              </a:solidFill>
              <a:latin typeface="Calibri"/>
              <a:ea typeface="Calibri"/>
              <a:cs typeface="Calibri"/>
              <a:sym typeface="Calibri"/>
            </a:endParaRPr>
          </a:p>
        </p:txBody>
      </p:sp>
      <p:cxnSp>
        <p:nvCxnSpPr>
          <p:cNvPr id="913" name="Google Shape;913;g3273c2fc512_0_496"/>
          <p:cNvCxnSpPr/>
          <p:nvPr/>
        </p:nvCxnSpPr>
        <p:spPr>
          <a:xfrm rot="10800000">
            <a:off x="4129150" y="3519425"/>
            <a:ext cx="2050200" cy="731100"/>
          </a:xfrm>
          <a:prstGeom prst="straightConnector1">
            <a:avLst/>
          </a:prstGeom>
          <a:noFill/>
          <a:ln w="28575" cap="flat" cmpd="sng">
            <a:solidFill>
              <a:srgbClr val="38761D"/>
            </a:solidFill>
            <a:prstDash val="solid"/>
            <a:round/>
            <a:headEnd type="none" w="med" len="med"/>
            <a:tailEnd type="triangle" w="med" len="med"/>
          </a:ln>
        </p:spPr>
      </p:cxnSp>
      <p:sp>
        <p:nvSpPr>
          <p:cNvPr id="914" name="Google Shape;914;g3273c2fc512_0_496"/>
          <p:cNvSpPr/>
          <p:nvPr/>
        </p:nvSpPr>
        <p:spPr>
          <a:xfrm>
            <a:off x="6178425" y="3768350"/>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15" name="Google Shape;915;g3273c2fc512_0_496"/>
          <p:cNvSpPr txBox="1"/>
          <p:nvPr/>
        </p:nvSpPr>
        <p:spPr>
          <a:xfrm>
            <a:off x="4759800" y="48267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 3</a:t>
            </a:r>
            <a:endParaRPr sz="1900" b="1">
              <a:solidFill>
                <a:srgbClr val="1155CC"/>
              </a:solidFill>
              <a:latin typeface="Calibri"/>
              <a:ea typeface="Calibri"/>
              <a:cs typeface="Calibri"/>
              <a:sym typeface="Calibri"/>
            </a:endParaRPr>
          </a:p>
        </p:txBody>
      </p:sp>
      <p:cxnSp>
        <p:nvCxnSpPr>
          <p:cNvPr id="916" name="Google Shape;916;g3273c2fc512_0_496"/>
          <p:cNvCxnSpPr/>
          <p:nvPr/>
        </p:nvCxnSpPr>
        <p:spPr>
          <a:xfrm rot="10800000">
            <a:off x="4129150" y="3643275"/>
            <a:ext cx="1559700" cy="1135500"/>
          </a:xfrm>
          <a:prstGeom prst="straightConnector1">
            <a:avLst/>
          </a:prstGeom>
          <a:noFill/>
          <a:ln w="28575" cap="flat" cmpd="sng">
            <a:solidFill>
              <a:srgbClr val="38761D"/>
            </a:solidFill>
            <a:prstDash val="solid"/>
            <a:round/>
            <a:headEnd type="none" w="med" len="med"/>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g2abfc56776a_0_8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2" name="Google Shape;922;g2abfc56776a_0_8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923" name="Google Shape;923;g2abfc56776a_0_82"/>
          <p:cNvSpPr txBox="1"/>
          <p:nvPr/>
        </p:nvSpPr>
        <p:spPr>
          <a:xfrm>
            <a:off x="363300" y="994925"/>
            <a:ext cx="838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a:t>
            </a:r>
            <a:r>
              <a:rPr lang="fr-FR" sz="2250" b="1">
                <a:solidFill>
                  <a:srgbClr val="2E5D5A"/>
                </a:solidFill>
                <a:latin typeface="Calibri"/>
                <a:ea typeface="Calibri"/>
                <a:cs typeface="Calibri"/>
                <a:sym typeface="Calibri"/>
              </a:rPr>
              <a:t>er</a:t>
            </a:r>
            <a:r>
              <a:rPr lang="fr-FR" sz="2250" b="1" i="0" u="none" strike="noStrike" cap="none">
                <a:solidFill>
                  <a:srgbClr val="2E5D5A"/>
                </a:solidFill>
                <a:latin typeface="Calibri"/>
                <a:ea typeface="Calibri"/>
                <a:cs typeface="Calibri"/>
                <a:sym typeface="Calibri"/>
              </a:rPr>
              <a:t> aux données ? </a:t>
            </a:r>
            <a:endParaRPr sz="2250" b="1" i="0" u="none" strike="noStrike" cap="none">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a:solidFill>
                  <a:schemeClr val="dk1"/>
                </a:solidFill>
                <a:latin typeface="Calibri"/>
                <a:ea typeface="Calibri"/>
                <a:cs typeface="Calibri"/>
                <a:sym typeface="Calibri"/>
              </a:rPr>
              <a:t>Exemple d’inférence:</a:t>
            </a:r>
            <a:r>
              <a:rPr lang="fr-FR" sz="1700" b="1">
                <a:solidFill>
                  <a:schemeClr val="dk1"/>
                </a:solidFill>
                <a:latin typeface="Calibri"/>
                <a:ea typeface="Calibri"/>
                <a:cs typeface="Calibri"/>
                <a:sym typeface="Calibri"/>
              </a:rPr>
              <a:t> </a:t>
            </a:r>
            <a:r>
              <a:rPr lang="fr-FR" sz="1700">
                <a:solidFill>
                  <a:schemeClr val="dk1"/>
                </a:solidFill>
                <a:latin typeface="Calibri"/>
                <a:ea typeface="Calibri"/>
                <a:cs typeface="Calibri"/>
                <a:sym typeface="Calibri"/>
              </a:rPr>
              <a:t>J’ai une population de 160 000 individus (au 1e janvier 2018) dans le district d’Umkhanyakude, dans le KwaZulu-Natal en Afrique du Sud. </a:t>
            </a: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a:solidFill>
                  <a:schemeClr val="dk1"/>
                </a:solidFill>
                <a:latin typeface="Calibri"/>
                <a:ea typeface="Calibri"/>
                <a:cs typeface="Calibri"/>
                <a:sym typeface="Calibri"/>
              </a:rPr>
              <a:t>Je dispose d’une base de sondage de tous les individus.</a:t>
            </a: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Je veux savoir quel est l’âge moyen dans la population:</a:t>
            </a:r>
            <a:endParaRPr sz="17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0" i="0" u="none" strike="noStrike" cap="none">
              <a:solidFill>
                <a:schemeClr val="dk1"/>
              </a:solidFill>
              <a:latin typeface="Calibri"/>
              <a:ea typeface="Calibri"/>
              <a:cs typeface="Calibri"/>
              <a:sym typeface="Calibri"/>
            </a:endParaRPr>
          </a:p>
          <a:p>
            <a:pPr marL="856800" marR="0" lvl="0" indent="-338350" algn="l" rtl="0">
              <a:lnSpc>
                <a:spcPct val="9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Mettons </a:t>
            </a:r>
            <a:r>
              <a:rPr lang="fr-FR" sz="1700">
                <a:solidFill>
                  <a:schemeClr val="dk1"/>
                </a:solidFill>
                <a:latin typeface="Calibri"/>
                <a:ea typeface="Calibri"/>
                <a:cs typeface="Calibri"/>
                <a:sym typeface="Calibri"/>
              </a:rPr>
              <a:t>que je tire au hasard un</a:t>
            </a:r>
            <a:r>
              <a:rPr lang="fr-FR" sz="1700" b="0" i="0" u="none" strike="noStrike" cap="none">
                <a:solidFill>
                  <a:schemeClr val="dk1"/>
                </a:solidFill>
                <a:latin typeface="Calibri"/>
                <a:ea typeface="Calibri"/>
                <a:cs typeface="Calibri"/>
                <a:sym typeface="Calibri"/>
              </a:rPr>
              <a:t> échantillon de 100 individus</a:t>
            </a:r>
            <a:r>
              <a:rPr lang="fr-FR" sz="1700">
                <a:solidFill>
                  <a:schemeClr val="dk1"/>
                </a:solidFill>
                <a:latin typeface="Calibri"/>
                <a:ea typeface="Calibri"/>
                <a:cs typeface="Calibri"/>
                <a:sym typeface="Calibri"/>
              </a:rPr>
              <a:t>, je trouve un âge moyen de 25,3 ans. </a:t>
            </a:r>
            <a:endParaRPr sz="17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856800" marR="0" lvl="0" indent="-338350" algn="l" rtl="0">
              <a:lnSpc>
                <a:spcPct val="9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Si l’on tirait un deuxième échantillon de 100 individus en mobilisant les mêmes méthodes d’échantillonnage et de recrutement, le résultat obtenu aurait peu de chances d’être tout à fait identique. Mais il serait a priori très proche (par exemple de </a:t>
            </a:r>
            <a:r>
              <a:rPr lang="fr-FR" sz="1700">
                <a:solidFill>
                  <a:schemeClr val="dk1"/>
                </a:solidFill>
                <a:latin typeface="Calibri"/>
                <a:ea typeface="Calibri"/>
                <a:cs typeface="Calibri"/>
                <a:sym typeface="Calibri"/>
              </a:rPr>
              <a:t>27,9</a:t>
            </a:r>
            <a:r>
              <a:rPr lang="fr-FR" sz="1700" b="0" i="0" u="none" strike="noStrike" cap="none">
                <a:solidFill>
                  <a:schemeClr val="dk1"/>
                </a:solidFill>
                <a:latin typeface="Calibri"/>
                <a:ea typeface="Calibri"/>
                <a:cs typeface="Calibri"/>
                <a:sym typeface="Calibri"/>
              </a:rPr>
              <a:t> ans).</a:t>
            </a:r>
            <a:endParaRPr sz="1500" b="0" i="0" u="none" strike="noStrike" cap="none">
              <a:solidFill>
                <a:srgbClr val="000000"/>
              </a:solidFill>
              <a:latin typeface="Arial"/>
              <a:ea typeface="Arial"/>
              <a:cs typeface="Arial"/>
              <a:sym typeface="Arial"/>
            </a:endParaRPr>
          </a:p>
          <a:p>
            <a:pPr marL="856800" marR="0" lvl="0" indent="-230400" algn="l" rtl="0">
              <a:lnSpc>
                <a:spcPct val="90000"/>
              </a:lnSpc>
              <a:spcBef>
                <a:spcPts val="0"/>
              </a:spcBef>
              <a:spcAft>
                <a:spcPts val="0"/>
              </a:spcAft>
              <a:buClr>
                <a:schemeClr val="dk1"/>
              </a:buClr>
              <a:buSzPts val="1600"/>
              <a:buFont typeface="Calibri"/>
              <a:buNone/>
            </a:pPr>
            <a:endParaRPr sz="1700" b="0" i="0" u="none" strike="noStrike" cap="none">
              <a:solidFill>
                <a:schemeClr val="dk1"/>
              </a:solidFill>
              <a:latin typeface="Calibri"/>
              <a:ea typeface="Calibri"/>
              <a:cs typeface="Calibri"/>
              <a:sym typeface="Calibri"/>
            </a:endParaRPr>
          </a:p>
          <a:p>
            <a:pPr marL="856800" marR="0" lvl="0" indent="-338350" algn="l" rtl="0">
              <a:lnSpc>
                <a:spcPct val="9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En tirant un très grand nombre d’échantillons, on constaterait que dans la quasi-totalité des cas (disons 95 % d’entre eux), la valeur de l’âge moyen observé dans les échantillons serait comprise entre 22,</a:t>
            </a:r>
            <a:r>
              <a:rPr lang="fr-FR" sz="1700">
                <a:solidFill>
                  <a:schemeClr val="dk1"/>
                </a:solidFill>
                <a:latin typeface="Calibri"/>
                <a:ea typeface="Calibri"/>
                <a:cs typeface="Calibri"/>
                <a:sym typeface="Calibri"/>
              </a:rPr>
              <a:t>3</a:t>
            </a:r>
            <a:r>
              <a:rPr lang="fr-FR" sz="1700" b="0" i="0" u="none" strike="noStrike" cap="none">
                <a:solidFill>
                  <a:schemeClr val="dk1"/>
                </a:solidFill>
                <a:latin typeface="Calibri"/>
                <a:ea typeface="Calibri"/>
                <a:cs typeface="Calibri"/>
                <a:sym typeface="Calibri"/>
              </a:rPr>
              <a:t> et 2</a:t>
            </a:r>
            <a:r>
              <a:rPr lang="fr-FR" sz="1700">
                <a:solidFill>
                  <a:schemeClr val="dk1"/>
                </a:solidFill>
                <a:latin typeface="Calibri"/>
                <a:ea typeface="Calibri"/>
                <a:cs typeface="Calibri"/>
                <a:sym typeface="Calibri"/>
              </a:rPr>
              <a:t>9</a:t>
            </a:r>
            <a:r>
              <a:rPr lang="fr-FR" sz="1700" b="0" i="0" u="none" strike="noStrike" cap="none">
                <a:solidFill>
                  <a:schemeClr val="dk1"/>
                </a:solidFill>
                <a:latin typeface="Calibri"/>
                <a:ea typeface="Calibri"/>
                <a:cs typeface="Calibri"/>
                <a:sym typeface="Calibri"/>
              </a:rPr>
              <a:t>,</a:t>
            </a:r>
            <a:r>
              <a:rPr lang="fr-FR" sz="1700">
                <a:solidFill>
                  <a:schemeClr val="dk1"/>
                </a:solidFill>
                <a:latin typeface="Calibri"/>
                <a:ea typeface="Calibri"/>
                <a:cs typeface="Calibri"/>
                <a:sym typeface="Calibri"/>
              </a:rPr>
              <a:t>7</a:t>
            </a:r>
            <a:r>
              <a:rPr lang="fr-FR" sz="1700" b="0" i="0" u="none" strike="noStrike" cap="none">
                <a:solidFill>
                  <a:schemeClr val="dk1"/>
                </a:solidFill>
                <a:latin typeface="Calibri"/>
                <a:ea typeface="Calibri"/>
                <a:cs typeface="Calibri"/>
                <a:sym typeface="Calibri"/>
              </a:rPr>
              <a:t> ans.</a:t>
            </a: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924" name="Google Shape;924;g2abfc56776a_0_82"/>
          <p:cNvSpPr/>
          <p:nvPr/>
        </p:nvSpPr>
        <p:spPr>
          <a:xfrm>
            <a:off x="461850" y="5896750"/>
            <a:ext cx="8220300" cy="698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CC4125"/>
                </a:solidFill>
                <a:latin typeface="Calibri"/>
                <a:ea typeface="Calibri"/>
                <a:cs typeface="Calibri"/>
                <a:sym typeface="Calibri"/>
              </a:rPr>
              <a:t>[22,</a:t>
            </a:r>
            <a:r>
              <a:rPr lang="fr-FR" sz="1700" b="1">
                <a:solidFill>
                  <a:srgbClr val="CC4125"/>
                </a:solidFill>
                <a:latin typeface="Calibri"/>
                <a:ea typeface="Calibri"/>
                <a:cs typeface="Calibri"/>
                <a:sym typeface="Calibri"/>
              </a:rPr>
              <a:t>3</a:t>
            </a:r>
            <a:r>
              <a:rPr lang="fr-FR" sz="1700" b="1" i="0" u="none" strike="noStrike" cap="none">
                <a:solidFill>
                  <a:srgbClr val="CC4125"/>
                </a:solidFill>
                <a:latin typeface="Calibri"/>
                <a:ea typeface="Calibri"/>
                <a:cs typeface="Calibri"/>
                <a:sym typeface="Calibri"/>
              </a:rPr>
              <a:t> ; 2</a:t>
            </a:r>
            <a:r>
              <a:rPr lang="fr-FR" sz="1700" b="1">
                <a:solidFill>
                  <a:srgbClr val="CC4125"/>
                </a:solidFill>
                <a:latin typeface="Calibri"/>
                <a:ea typeface="Calibri"/>
                <a:cs typeface="Calibri"/>
                <a:sym typeface="Calibri"/>
              </a:rPr>
              <a:t>9</a:t>
            </a:r>
            <a:r>
              <a:rPr lang="fr-FR" sz="1700" b="1" i="0" u="none" strike="noStrike" cap="none">
                <a:solidFill>
                  <a:srgbClr val="CC4125"/>
                </a:solidFill>
                <a:latin typeface="Calibri"/>
                <a:ea typeface="Calibri"/>
                <a:cs typeface="Calibri"/>
                <a:sym typeface="Calibri"/>
              </a:rPr>
              <a:t>,</a:t>
            </a:r>
            <a:r>
              <a:rPr lang="fr-FR" sz="1700" b="1">
                <a:solidFill>
                  <a:srgbClr val="CC4125"/>
                </a:solidFill>
                <a:latin typeface="Calibri"/>
                <a:ea typeface="Calibri"/>
                <a:cs typeface="Calibri"/>
                <a:sym typeface="Calibri"/>
              </a:rPr>
              <a:t>7</a:t>
            </a:r>
            <a:r>
              <a:rPr lang="fr-FR" sz="1700" b="1" i="0" u="none" strike="noStrike" cap="none">
                <a:solidFill>
                  <a:srgbClr val="CC4125"/>
                </a:solidFill>
                <a:latin typeface="Calibri"/>
                <a:ea typeface="Calibri"/>
                <a:cs typeface="Calibri"/>
                <a:sym typeface="Calibri"/>
              </a:rPr>
              <a:t>] = “Intervalle de confiance à 95 %” de l’estimation de l’âge moyen calculé sur l’échantillon A </a:t>
            </a:r>
            <a:endParaRPr sz="1700" b="1" i="0" u="none" strike="noStrike" cap="none">
              <a:solidFill>
                <a:srgbClr val="CC4125"/>
              </a:solidFill>
              <a:latin typeface="Calibri"/>
              <a:ea typeface="Calibri"/>
              <a:cs typeface="Calibri"/>
              <a:sym typeface="Calibri"/>
            </a:endParaRPr>
          </a:p>
        </p:txBody>
      </p:sp>
      <p:sp>
        <p:nvSpPr>
          <p:cNvPr id="925" name="Google Shape;925;g2abfc56776a_0_8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(10/13)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g2d80ee60163_2_8"/>
          <p:cNvSpPr txBox="1">
            <a:spLocks noGrp="1"/>
          </p:cNvSpPr>
          <p:nvPr>
            <p:ph type="subTitle" idx="1"/>
          </p:nvPr>
        </p:nvSpPr>
        <p:spPr>
          <a:xfrm>
            <a:off x="441300" y="5869150"/>
            <a:ext cx="8261400" cy="767100"/>
          </a:xfrm>
          <a:prstGeom prst="rect">
            <a:avLst/>
          </a:prstGeom>
        </p:spPr>
        <p:txBody>
          <a:bodyPr spcFirstLastPara="1" wrap="square" lIns="91425" tIns="45700" rIns="91425" bIns="45700" anchor="t" anchorCtr="0">
            <a:noAutofit/>
          </a:bodyPr>
          <a:lstStyle/>
          <a:p>
            <a:pPr marL="457200" lvl="0" indent="-329029" algn="l" rtl="0">
              <a:lnSpc>
                <a:spcPct val="80000"/>
              </a:lnSpc>
              <a:spcBef>
                <a:spcPts val="640"/>
              </a:spcBef>
              <a:spcAft>
                <a:spcPts val="0"/>
              </a:spcAft>
              <a:buClr>
                <a:schemeClr val="dk1"/>
              </a:buClr>
              <a:buSzPts val="1582"/>
              <a:buChar char="●"/>
            </a:pPr>
            <a:r>
              <a:rPr lang="fr-FR" sz="1581">
                <a:solidFill>
                  <a:schemeClr val="dk1"/>
                </a:solidFill>
              </a:rPr>
              <a:t>Pour illustrer j’ai tiré 300 échantillons aléatoires d’individus dans cette population, et j’ai calculé pour chacun l’âge moyen. </a:t>
            </a:r>
            <a:endParaRPr sz="1581">
              <a:solidFill>
                <a:schemeClr val="dk1"/>
              </a:solidFill>
            </a:endParaRPr>
          </a:p>
          <a:p>
            <a:pPr marL="0" lvl="0" indent="0" algn="ctr" rtl="0">
              <a:lnSpc>
                <a:spcPct val="80000"/>
              </a:lnSpc>
              <a:spcBef>
                <a:spcPts val="640"/>
              </a:spcBef>
              <a:spcAft>
                <a:spcPts val="0"/>
              </a:spcAft>
              <a:buSzPts val="688"/>
              <a:buNone/>
            </a:pPr>
            <a:endParaRPr sz="2000"/>
          </a:p>
        </p:txBody>
      </p:sp>
      <p:sp>
        <p:nvSpPr>
          <p:cNvPr id="932" name="Google Shape;932;g2d80ee60163_2_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69</a:t>
            </a:fld>
            <a:endParaRPr/>
          </a:p>
        </p:txBody>
      </p:sp>
      <p:pic>
        <p:nvPicPr>
          <p:cNvPr id="933" name="Google Shape;933;g2d80ee60163_2_8"/>
          <p:cNvPicPr preferRelativeResize="0"/>
          <p:nvPr/>
        </p:nvPicPr>
        <p:blipFill rotWithShape="1">
          <a:blip r:embed="rId3">
            <a:alphaModFix/>
          </a:blip>
          <a:srcRect t="-3050"/>
          <a:stretch/>
        </p:blipFill>
        <p:spPr>
          <a:xfrm>
            <a:off x="596137" y="660813"/>
            <a:ext cx="7919727" cy="5047275"/>
          </a:xfrm>
          <a:prstGeom prst="rect">
            <a:avLst/>
          </a:prstGeom>
          <a:noFill/>
          <a:ln>
            <a:noFill/>
          </a:ln>
        </p:spPr>
      </p:pic>
      <p:sp>
        <p:nvSpPr>
          <p:cNvPr id="934" name="Google Shape;934;g2d80ee60163_2_8"/>
          <p:cNvSpPr txBox="1"/>
          <p:nvPr/>
        </p:nvSpPr>
        <p:spPr>
          <a:xfrm>
            <a:off x="378300" y="149650"/>
            <a:ext cx="8387400" cy="60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Mais pourquoi ? Une illustration de la loi des grands nombres</a:t>
            </a:r>
            <a:endParaRPr sz="3600" b="1" i="0" u="none" strike="noStrike" cap="none">
              <a:solidFill>
                <a:srgbClr val="2E5D5A"/>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3273c2fc512_0_56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a:t>
            </a:fld>
            <a:endParaRPr sz="1000">
              <a:solidFill>
                <a:srgbClr val="808080"/>
              </a:solidFill>
              <a:latin typeface="Arial"/>
              <a:ea typeface="Arial"/>
              <a:cs typeface="Arial"/>
              <a:sym typeface="Arial"/>
            </a:endParaRPr>
          </a:p>
        </p:txBody>
      </p:sp>
      <p:sp>
        <p:nvSpPr>
          <p:cNvPr id="232" name="Google Shape;232;g3273c2fc512_0_56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g3273c2fc512_0_56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34" name="Google Shape;234;g3273c2fc512_0_569"/>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Donnez un exemple de méthode d’analyse quantitative de données </a:t>
            </a:r>
            <a:r>
              <a:rPr lang="fr-FR" sz="1600" b="1" i="1">
                <a:solidFill>
                  <a:srgbClr val="2E5D5A"/>
                </a:solidFill>
                <a:latin typeface="Calibri"/>
                <a:ea typeface="Calibri"/>
                <a:cs typeface="Calibri"/>
                <a:sym typeface="Calibri"/>
              </a:rPr>
              <a:t>a priori </a:t>
            </a:r>
            <a:r>
              <a:rPr lang="fr-FR" sz="1600" b="1">
                <a:solidFill>
                  <a:srgbClr val="2E5D5A"/>
                </a:solidFill>
                <a:latin typeface="Calibri"/>
                <a:ea typeface="Calibri"/>
                <a:cs typeface="Calibri"/>
                <a:sym typeface="Calibri"/>
              </a:rPr>
              <a:t>qualitatives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lexicométrie, l’étude statistiques des mots utilisés dans un texte/discours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35" name="Google Shape;235;g3273c2fc512_0_569"/>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g2d80ee60163_2_20"/>
          <p:cNvSpPr txBox="1">
            <a:spLocks noGrp="1"/>
          </p:cNvSpPr>
          <p:nvPr>
            <p:ph type="subTitle" idx="1"/>
          </p:nvPr>
        </p:nvSpPr>
        <p:spPr>
          <a:xfrm>
            <a:off x="441300" y="5766425"/>
            <a:ext cx="8261400" cy="767100"/>
          </a:xfrm>
          <a:prstGeom prst="rect">
            <a:avLst/>
          </a:prstGeom>
        </p:spPr>
        <p:txBody>
          <a:bodyPr spcFirstLastPara="1" wrap="square" lIns="91425" tIns="45700" rIns="91425" bIns="45700" anchor="t" anchorCtr="0">
            <a:noAutofit/>
          </a:bodyPr>
          <a:lstStyle/>
          <a:p>
            <a:pPr marL="457200" lvl="0" indent="-329029" algn="l" rtl="0">
              <a:lnSpc>
                <a:spcPct val="80000"/>
              </a:lnSpc>
              <a:spcBef>
                <a:spcPts val="640"/>
              </a:spcBef>
              <a:spcAft>
                <a:spcPts val="0"/>
              </a:spcAft>
              <a:buClr>
                <a:schemeClr val="dk1"/>
              </a:buClr>
              <a:buSzPts val="1582"/>
              <a:buChar char="●"/>
            </a:pPr>
            <a:r>
              <a:rPr lang="fr-FR" sz="1581">
                <a:solidFill>
                  <a:schemeClr val="dk1"/>
                </a:solidFill>
              </a:rPr>
              <a:t>Pour illustrer j’ai tiré 300 échantillons aléatoires d’individus dans cette population, et j’ai calculé pour chacun l’âge moyen</a:t>
            </a:r>
            <a:endParaRPr sz="1581">
              <a:solidFill>
                <a:schemeClr val="dk1"/>
              </a:solidFill>
            </a:endParaRPr>
          </a:p>
          <a:p>
            <a:pPr marL="457200" lvl="0" indent="-329029" algn="l" rtl="0">
              <a:lnSpc>
                <a:spcPct val="80000"/>
              </a:lnSpc>
              <a:spcBef>
                <a:spcPts val="0"/>
              </a:spcBef>
              <a:spcAft>
                <a:spcPts val="0"/>
              </a:spcAft>
              <a:buClr>
                <a:schemeClr val="dk1"/>
              </a:buClr>
              <a:buSzPts val="1582"/>
              <a:buChar char="●"/>
            </a:pPr>
            <a:r>
              <a:rPr lang="fr-FR" sz="1581">
                <a:solidFill>
                  <a:schemeClr val="dk1"/>
                </a:solidFill>
              </a:rPr>
              <a:t>On voit que </a:t>
            </a:r>
            <a:r>
              <a:rPr lang="fr-FR" sz="1581" b="1">
                <a:solidFill>
                  <a:srgbClr val="CC0000"/>
                </a:solidFill>
              </a:rPr>
              <a:t>les valeurs ne se distribuent pas au hasard</a:t>
            </a:r>
            <a:r>
              <a:rPr lang="fr-FR" sz="1581">
                <a:solidFill>
                  <a:schemeClr val="dk1"/>
                </a:solidFill>
              </a:rPr>
              <a:t>: elles ont tendance à s’approcher d’une distribution normale autour de la “vraie valeur” (moyenne)</a:t>
            </a:r>
            <a:endParaRPr sz="1581">
              <a:solidFill>
                <a:schemeClr val="dk1"/>
              </a:solidFill>
            </a:endParaRPr>
          </a:p>
          <a:p>
            <a:pPr marL="914400" lvl="1" indent="-329029" algn="l" rtl="0">
              <a:lnSpc>
                <a:spcPct val="80000"/>
              </a:lnSpc>
              <a:spcBef>
                <a:spcPts val="0"/>
              </a:spcBef>
              <a:spcAft>
                <a:spcPts val="0"/>
              </a:spcAft>
              <a:buClr>
                <a:schemeClr val="dk1"/>
              </a:buClr>
              <a:buSzPts val="1582"/>
              <a:buChar char="○"/>
            </a:pPr>
            <a:r>
              <a:rPr lang="fr-FR" sz="1581">
                <a:solidFill>
                  <a:schemeClr val="dk1"/>
                </a:solidFill>
              </a:rPr>
              <a:t>C’est la </a:t>
            </a:r>
            <a:r>
              <a:rPr lang="fr-FR" sz="1581" b="1">
                <a:solidFill>
                  <a:srgbClr val="CC0000"/>
                </a:solidFill>
              </a:rPr>
              <a:t>loi des grands nombre</a:t>
            </a:r>
            <a:r>
              <a:rPr lang="fr-FR" sz="1581">
                <a:solidFill>
                  <a:schemeClr val="dk1"/>
                </a:solidFill>
              </a:rPr>
              <a:t> </a:t>
            </a:r>
            <a:endParaRPr sz="1581">
              <a:solidFill>
                <a:schemeClr val="dk1"/>
              </a:solidFill>
            </a:endParaRPr>
          </a:p>
          <a:p>
            <a:pPr marL="0" lvl="0" indent="0" algn="ctr" rtl="0">
              <a:lnSpc>
                <a:spcPct val="80000"/>
              </a:lnSpc>
              <a:spcBef>
                <a:spcPts val="640"/>
              </a:spcBef>
              <a:spcAft>
                <a:spcPts val="0"/>
              </a:spcAft>
              <a:buSzPts val="688"/>
              <a:buNone/>
            </a:pPr>
            <a:endParaRPr sz="2000"/>
          </a:p>
        </p:txBody>
      </p:sp>
      <p:sp>
        <p:nvSpPr>
          <p:cNvPr id="941" name="Google Shape;941;g2d80ee60163_2_2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70</a:t>
            </a:fld>
            <a:endParaRPr/>
          </a:p>
        </p:txBody>
      </p:sp>
      <p:pic>
        <p:nvPicPr>
          <p:cNvPr id="942" name="Google Shape;942;g2d80ee60163_2_20"/>
          <p:cNvPicPr preferRelativeResize="0"/>
          <p:nvPr/>
        </p:nvPicPr>
        <p:blipFill rotWithShape="1">
          <a:blip r:embed="rId3">
            <a:alphaModFix/>
          </a:blip>
          <a:srcRect t="-3050"/>
          <a:stretch/>
        </p:blipFill>
        <p:spPr>
          <a:xfrm>
            <a:off x="596137" y="660813"/>
            <a:ext cx="7919727" cy="5047275"/>
          </a:xfrm>
          <a:prstGeom prst="rect">
            <a:avLst/>
          </a:prstGeom>
          <a:noFill/>
          <a:ln>
            <a:noFill/>
          </a:ln>
        </p:spPr>
      </p:pic>
      <p:sp>
        <p:nvSpPr>
          <p:cNvPr id="943" name="Google Shape;943;g2d80ee60163_2_20"/>
          <p:cNvSpPr txBox="1"/>
          <p:nvPr/>
        </p:nvSpPr>
        <p:spPr>
          <a:xfrm>
            <a:off x="378300" y="149650"/>
            <a:ext cx="8387400" cy="60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Mais pourquoi ? Une illustration de la loi des grands nombres</a:t>
            </a:r>
            <a:endParaRPr sz="3600" b="1" i="0" u="none" strike="noStrike" cap="none">
              <a:solidFill>
                <a:srgbClr val="2E5D5A"/>
              </a:solidFill>
              <a:latin typeface="Calibri"/>
              <a:ea typeface="Calibri"/>
              <a:cs typeface="Calibri"/>
              <a:sym typeface="Calibri"/>
            </a:endParaRPr>
          </a:p>
        </p:txBody>
      </p:sp>
      <p:pic>
        <p:nvPicPr>
          <p:cNvPr id="944" name="Google Shape;944;g2d80ee60163_2_20"/>
          <p:cNvPicPr preferRelativeResize="0"/>
          <p:nvPr/>
        </p:nvPicPr>
        <p:blipFill rotWithShape="1">
          <a:blip r:embed="rId4">
            <a:alphaModFix/>
          </a:blip>
          <a:srcRect l="1485" r="127" b="2152"/>
          <a:stretch/>
        </p:blipFill>
        <p:spPr>
          <a:xfrm>
            <a:off x="567037" y="719850"/>
            <a:ext cx="7977924" cy="4929199"/>
          </a:xfrm>
          <a:prstGeom prst="rect">
            <a:avLst/>
          </a:prstGeom>
          <a:noFill/>
          <a:ln>
            <a:noFill/>
          </a:ln>
        </p:spPr>
      </p:pic>
      <p:cxnSp>
        <p:nvCxnSpPr>
          <p:cNvPr id="945" name="Google Shape;945;g2d80ee60163_2_20"/>
          <p:cNvCxnSpPr/>
          <p:nvPr/>
        </p:nvCxnSpPr>
        <p:spPr>
          <a:xfrm flipH="1">
            <a:off x="4997225" y="2073350"/>
            <a:ext cx="1414200" cy="1105800"/>
          </a:xfrm>
          <a:prstGeom prst="straightConnector1">
            <a:avLst/>
          </a:prstGeom>
          <a:noFill/>
          <a:ln w="9525" cap="flat" cmpd="sng">
            <a:solidFill>
              <a:srgbClr val="990000"/>
            </a:solidFill>
            <a:prstDash val="solid"/>
            <a:round/>
            <a:headEnd type="none" w="med" len="med"/>
            <a:tailEnd type="triangle" w="med" len="med"/>
          </a:ln>
        </p:spPr>
      </p:cxnSp>
      <p:sp>
        <p:nvSpPr>
          <p:cNvPr id="946" name="Google Shape;946;g2d80ee60163_2_20"/>
          <p:cNvSpPr txBox="1"/>
          <p:nvPr/>
        </p:nvSpPr>
        <p:spPr>
          <a:xfrm>
            <a:off x="6315750" y="1711850"/>
            <a:ext cx="2200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a:solidFill>
                  <a:srgbClr val="CC0000"/>
                </a:solidFill>
                <a:latin typeface="Calibri"/>
                <a:ea typeface="Calibri"/>
                <a:cs typeface="Calibri"/>
                <a:sym typeface="Calibri"/>
              </a:rPr>
              <a:t>Vraie valeur: 26,06</a:t>
            </a:r>
            <a:endParaRPr sz="2000" b="1">
              <a:solidFill>
                <a:srgbClr val="CC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g2d80ee60163_2_31"/>
          <p:cNvSpPr txBox="1">
            <a:spLocks noGrp="1"/>
          </p:cNvSpPr>
          <p:nvPr>
            <p:ph type="subTitle" idx="1"/>
          </p:nvPr>
        </p:nvSpPr>
        <p:spPr>
          <a:xfrm>
            <a:off x="441300" y="5869150"/>
            <a:ext cx="8261400" cy="767100"/>
          </a:xfrm>
          <a:prstGeom prst="rect">
            <a:avLst/>
          </a:prstGeom>
        </p:spPr>
        <p:txBody>
          <a:bodyPr spcFirstLastPara="1" wrap="square" lIns="91425" tIns="45700" rIns="91425" bIns="45700" anchor="t" anchorCtr="0">
            <a:noAutofit/>
          </a:bodyPr>
          <a:lstStyle/>
          <a:p>
            <a:pPr marL="457200" lvl="0" indent="-329029" algn="l" rtl="0">
              <a:lnSpc>
                <a:spcPct val="80000"/>
              </a:lnSpc>
              <a:spcBef>
                <a:spcPts val="640"/>
              </a:spcBef>
              <a:spcAft>
                <a:spcPts val="0"/>
              </a:spcAft>
              <a:buClr>
                <a:schemeClr val="dk1"/>
              </a:buClr>
              <a:buSzPts val="1582"/>
              <a:buChar char="●"/>
            </a:pPr>
            <a:r>
              <a:rPr lang="fr-FR" sz="1581">
                <a:solidFill>
                  <a:schemeClr val="dk1"/>
                </a:solidFill>
              </a:rPr>
              <a:t>Du fait de cette loi mathématique </a:t>
            </a:r>
            <a:r>
              <a:rPr lang="fr-FR" sz="1581" b="1">
                <a:solidFill>
                  <a:schemeClr val="dk1"/>
                </a:solidFill>
              </a:rPr>
              <a:t>on peut ainsi voir que 95% des échantillons ont une moyenne qui se situe entre 22,3 et 29,6 ans</a:t>
            </a:r>
            <a:r>
              <a:rPr lang="fr-FR" sz="1581">
                <a:solidFill>
                  <a:schemeClr val="dk1"/>
                </a:solidFill>
              </a:rPr>
              <a:t>. </a:t>
            </a:r>
            <a:endParaRPr sz="1581">
              <a:solidFill>
                <a:schemeClr val="dk1"/>
              </a:solidFill>
            </a:endParaRPr>
          </a:p>
          <a:p>
            <a:pPr marL="0" lvl="0" indent="0" algn="ctr" rtl="0">
              <a:lnSpc>
                <a:spcPct val="80000"/>
              </a:lnSpc>
              <a:spcBef>
                <a:spcPts val="640"/>
              </a:spcBef>
              <a:spcAft>
                <a:spcPts val="0"/>
              </a:spcAft>
              <a:buSzPts val="688"/>
              <a:buNone/>
            </a:pPr>
            <a:endParaRPr sz="2000"/>
          </a:p>
        </p:txBody>
      </p:sp>
      <p:sp>
        <p:nvSpPr>
          <p:cNvPr id="953" name="Google Shape;953;g2d80ee60163_2_3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71</a:t>
            </a:fld>
            <a:endParaRPr/>
          </a:p>
        </p:txBody>
      </p:sp>
      <p:pic>
        <p:nvPicPr>
          <p:cNvPr id="954" name="Google Shape;954;g2d80ee60163_2_31"/>
          <p:cNvPicPr preferRelativeResize="0"/>
          <p:nvPr/>
        </p:nvPicPr>
        <p:blipFill rotWithShape="1">
          <a:blip r:embed="rId3">
            <a:alphaModFix/>
          </a:blip>
          <a:srcRect t="-3050"/>
          <a:stretch/>
        </p:blipFill>
        <p:spPr>
          <a:xfrm>
            <a:off x="596137" y="660813"/>
            <a:ext cx="7919727" cy="5047275"/>
          </a:xfrm>
          <a:prstGeom prst="rect">
            <a:avLst/>
          </a:prstGeom>
          <a:noFill/>
          <a:ln>
            <a:noFill/>
          </a:ln>
        </p:spPr>
      </p:pic>
      <p:sp>
        <p:nvSpPr>
          <p:cNvPr id="955" name="Google Shape;955;g2d80ee60163_2_31"/>
          <p:cNvSpPr txBox="1"/>
          <p:nvPr/>
        </p:nvSpPr>
        <p:spPr>
          <a:xfrm>
            <a:off x="378300" y="149650"/>
            <a:ext cx="8387400" cy="60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Mais pourquoi ? Une illustration de la loi des grands nombres</a:t>
            </a:r>
            <a:endParaRPr sz="3600" b="1" i="0" u="none" strike="noStrike" cap="none">
              <a:solidFill>
                <a:srgbClr val="2E5D5A"/>
              </a:solidFill>
              <a:latin typeface="Calibri"/>
              <a:ea typeface="Calibri"/>
              <a:cs typeface="Calibri"/>
              <a:sym typeface="Calibri"/>
            </a:endParaRPr>
          </a:p>
        </p:txBody>
      </p:sp>
      <p:pic>
        <p:nvPicPr>
          <p:cNvPr id="956" name="Google Shape;956;g2d80ee60163_2_31"/>
          <p:cNvPicPr preferRelativeResize="0"/>
          <p:nvPr/>
        </p:nvPicPr>
        <p:blipFill rotWithShape="1">
          <a:blip r:embed="rId4">
            <a:alphaModFix/>
          </a:blip>
          <a:srcRect l="1485" r="127" b="2152"/>
          <a:stretch/>
        </p:blipFill>
        <p:spPr>
          <a:xfrm>
            <a:off x="567037" y="719850"/>
            <a:ext cx="7977924" cy="4929199"/>
          </a:xfrm>
          <a:prstGeom prst="rect">
            <a:avLst/>
          </a:prstGeom>
          <a:noFill/>
          <a:ln>
            <a:noFill/>
          </a:ln>
        </p:spPr>
      </p:pic>
      <p:cxnSp>
        <p:nvCxnSpPr>
          <p:cNvPr id="957" name="Google Shape;957;g2d80ee60163_2_31"/>
          <p:cNvCxnSpPr/>
          <p:nvPr/>
        </p:nvCxnSpPr>
        <p:spPr>
          <a:xfrm flipH="1">
            <a:off x="4997225" y="2073350"/>
            <a:ext cx="1414200" cy="1105800"/>
          </a:xfrm>
          <a:prstGeom prst="straightConnector1">
            <a:avLst/>
          </a:prstGeom>
          <a:noFill/>
          <a:ln w="9525" cap="flat" cmpd="sng">
            <a:solidFill>
              <a:srgbClr val="990000"/>
            </a:solidFill>
            <a:prstDash val="solid"/>
            <a:round/>
            <a:headEnd type="none" w="med" len="med"/>
            <a:tailEnd type="triangle" w="med" len="med"/>
          </a:ln>
        </p:spPr>
      </p:cxnSp>
      <p:sp>
        <p:nvSpPr>
          <p:cNvPr id="958" name="Google Shape;958;g2d80ee60163_2_31"/>
          <p:cNvSpPr txBox="1"/>
          <p:nvPr/>
        </p:nvSpPr>
        <p:spPr>
          <a:xfrm>
            <a:off x="6315750" y="1711850"/>
            <a:ext cx="2200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a:solidFill>
                  <a:srgbClr val="CC0000"/>
                </a:solidFill>
                <a:latin typeface="Calibri"/>
                <a:ea typeface="Calibri"/>
                <a:cs typeface="Calibri"/>
                <a:sym typeface="Calibri"/>
              </a:rPr>
              <a:t>Vraie valeur: 26,06</a:t>
            </a:r>
            <a:endParaRPr sz="2000" b="1">
              <a:solidFill>
                <a:srgbClr val="CC0000"/>
              </a:solidFill>
              <a:latin typeface="Calibri"/>
              <a:ea typeface="Calibri"/>
              <a:cs typeface="Calibri"/>
              <a:sym typeface="Calibri"/>
            </a:endParaRPr>
          </a:p>
        </p:txBody>
      </p:sp>
      <p:cxnSp>
        <p:nvCxnSpPr>
          <p:cNvPr id="959" name="Google Shape;959;g2d80ee60163_2_31"/>
          <p:cNvCxnSpPr/>
          <p:nvPr/>
        </p:nvCxnSpPr>
        <p:spPr>
          <a:xfrm rot="10800000" flipH="1">
            <a:off x="3200400" y="5039975"/>
            <a:ext cx="3498000" cy="10500"/>
          </a:xfrm>
          <a:prstGeom prst="straightConnector1">
            <a:avLst/>
          </a:prstGeom>
          <a:noFill/>
          <a:ln w="38100" cap="flat" cmpd="sng">
            <a:solidFill>
              <a:srgbClr val="990000"/>
            </a:solidFill>
            <a:prstDash val="solid"/>
            <a:round/>
            <a:headEnd type="triangle" w="med" len="med"/>
            <a:tailEnd type="triangle" w="med" len="med"/>
          </a:ln>
        </p:spPr>
      </p:cxnSp>
      <p:sp>
        <p:nvSpPr>
          <p:cNvPr id="960" name="Google Shape;960;g2d80ee60163_2_31"/>
          <p:cNvSpPr txBox="1"/>
          <p:nvPr/>
        </p:nvSpPr>
        <p:spPr>
          <a:xfrm>
            <a:off x="3480300" y="3927013"/>
            <a:ext cx="2938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a:solidFill>
                  <a:srgbClr val="CC0000"/>
                </a:solidFill>
                <a:latin typeface="Calibri"/>
                <a:ea typeface="Calibri"/>
                <a:cs typeface="Calibri"/>
                <a:sym typeface="Calibri"/>
              </a:rPr>
              <a:t>95% des échantillons dans l’intervalle de confiance</a:t>
            </a:r>
            <a:endParaRPr sz="2000" b="1">
              <a:solidFill>
                <a:srgbClr val="CC0000"/>
              </a:solidFill>
              <a:latin typeface="Calibri"/>
              <a:ea typeface="Calibri"/>
              <a:cs typeface="Calibri"/>
              <a:sym typeface="Calibri"/>
            </a:endParaRPr>
          </a:p>
        </p:txBody>
      </p:sp>
      <p:sp>
        <p:nvSpPr>
          <p:cNvPr id="961" name="Google Shape;961;g2d80ee60163_2_31"/>
          <p:cNvSpPr txBox="1"/>
          <p:nvPr/>
        </p:nvSpPr>
        <p:spPr>
          <a:xfrm>
            <a:off x="832825" y="5139200"/>
            <a:ext cx="26688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a:solidFill>
                  <a:srgbClr val="CC0000"/>
                </a:solidFill>
                <a:latin typeface="Calibri"/>
                <a:ea typeface="Calibri"/>
                <a:cs typeface="Calibri"/>
                <a:sym typeface="Calibri"/>
              </a:rPr>
              <a:t>2,5% &lt; </a:t>
            </a:r>
            <a:endParaRPr sz="2000" b="1">
              <a:solidFill>
                <a:srgbClr val="CC0000"/>
              </a:solidFill>
              <a:latin typeface="Calibri"/>
              <a:ea typeface="Calibri"/>
              <a:cs typeface="Calibri"/>
              <a:sym typeface="Calibri"/>
            </a:endParaRPr>
          </a:p>
        </p:txBody>
      </p:sp>
      <p:sp>
        <p:nvSpPr>
          <p:cNvPr id="962" name="Google Shape;962;g2d80ee60163_2_31"/>
          <p:cNvSpPr txBox="1"/>
          <p:nvPr/>
        </p:nvSpPr>
        <p:spPr>
          <a:xfrm>
            <a:off x="6081450" y="5050475"/>
            <a:ext cx="26688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a:solidFill>
                  <a:srgbClr val="CC0000"/>
                </a:solidFill>
                <a:latin typeface="Calibri"/>
                <a:ea typeface="Calibri"/>
                <a:cs typeface="Calibri"/>
                <a:sym typeface="Calibri"/>
              </a:rPr>
              <a:t>2,5% &gt; </a:t>
            </a:r>
            <a:endParaRPr sz="2000" b="1">
              <a:solidFill>
                <a:srgbClr val="CC0000"/>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g2d80ee60163_2_46"/>
          <p:cNvSpPr txBox="1">
            <a:spLocks noGrp="1"/>
          </p:cNvSpPr>
          <p:nvPr>
            <p:ph type="subTitle" idx="1"/>
          </p:nvPr>
        </p:nvSpPr>
        <p:spPr>
          <a:xfrm>
            <a:off x="441300" y="5869150"/>
            <a:ext cx="8261400" cy="767100"/>
          </a:xfrm>
          <a:prstGeom prst="rect">
            <a:avLst/>
          </a:prstGeom>
        </p:spPr>
        <p:txBody>
          <a:bodyPr spcFirstLastPara="1" wrap="square" lIns="91425" tIns="45700" rIns="91425" bIns="45700" anchor="t" anchorCtr="0">
            <a:noAutofit/>
          </a:bodyPr>
          <a:lstStyle/>
          <a:p>
            <a:pPr marL="457200" lvl="0" indent="-329029" algn="l" rtl="0">
              <a:lnSpc>
                <a:spcPct val="80000"/>
              </a:lnSpc>
              <a:spcBef>
                <a:spcPts val="640"/>
              </a:spcBef>
              <a:spcAft>
                <a:spcPts val="0"/>
              </a:spcAft>
              <a:buClr>
                <a:schemeClr val="dk1"/>
              </a:buClr>
              <a:buSzPts val="1582"/>
              <a:buChar char="●"/>
            </a:pPr>
            <a:r>
              <a:rPr lang="fr-FR" sz="1581">
                <a:solidFill>
                  <a:schemeClr val="dk1"/>
                </a:solidFill>
              </a:rPr>
              <a:t>Mais dans la pratique on ne peut pas tirer 300 échantillons</a:t>
            </a:r>
            <a:endParaRPr sz="1581">
              <a:solidFill>
                <a:schemeClr val="dk1"/>
              </a:solidFill>
            </a:endParaRPr>
          </a:p>
          <a:p>
            <a:pPr marL="457200" lvl="0" indent="-329029" algn="l" rtl="0">
              <a:lnSpc>
                <a:spcPct val="80000"/>
              </a:lnSpc>
              <a:spcBef>
                <a:spcPts val="0"/>
              </a:spcBef>
              <a:spcAft>
                <a:spcPts val="0"/>
              </a:spcAft>
              <a:buClr>
                <a:schemeClr val="dk1"/>
              </a:buClr>
              <a:buSzPts val="1582"/>
              <a:buChar char="●"/>
            </a:pPr>
            <a:r>
              <a:rPr lang="fr-FR" sz="1581">
                <a:solidFill>
                  <a:schemeClr val="dk1"/>
                </a:solidFill>
              </a:rPr>
              <a:t>Du fait de cette même loi mathématique, </a:t>
            </a:r>
            <a:r>
              <a:rPr lang="fr-FR" sz="1581" b="1">
                <a:solidFill>
                  <a:schemeClr val="dk1"/>
                </a:solidFill>
              </a:rPr>
              <a:t>à partir de notre échantillon on peut calculer un intervalle de confiance qui contient avec 95% de probabilité la vraie valeur</a:t>
            </a:r>
            <a:r>
              <a:rPr lang="fr-FR" sz="1581">
                <a:solidFill>
                  <a:schemeClr val="dk1"/>
                </a:solidFill>
              </a:rPr>
              <a:t>. </a:t>
            </a:r>
            <a:endParaRPr sz="1581">
              <a:solidFill>
                <a:schemeClr val="dk1"/>
              </a:solidFill>
            </a:endParaRPr>
          </a:p>
          <a:p>
            <a:pPr marL="0" lvl="0" indent="0" algn="ctr" rtl="0">
              <a:lnSpc>
                <a:spcPct val="80000"/>
              </a:lnSpc>
              <a:spcBef>
                <a:spcPts val="640"/>
              </a:spcBef>
              <a:spcAft>
                <a:spcPts val="0"/>
              </a:spcAft>
              <a:buSzPts val="688"/>
              <a:buNone/>
            </a:pPr>
            <a:endParaRPr sz="2000"/>
          </a:p>
        </p:txBody>
      </p:sp>
      <p:sp>
        <p:nvSpPr>
          <p:cNvPr id="969" name="Google Shape;969;g2d80ee60163_2_4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72</a:t>
            </a:fld>
            <a:endParaRPr/>
          </a:p>
        </p:txBody>
      </p:sp>
      <p:pic>
        <p:nvPicPr>
          <p:cNvPr id="970" name="Google Shape;970;g2d80ee60163_2_46"/>
          <p:cNvPicPr preferRelativeResize="0"/>
          <p:nvPr/>
        </p:nvPicPr>
        <p:blipFill rotWithShape="1">
          <a:blip r:embed="rId3">
            <a:alphaModFix/>
          </a:blip>
          <a:srcRect t="-3050"/>
          <a:stretch/>
        </p:blipFill>
        <p:spPr>
          <a:xfrm>
            <a:off x="596137" y="660813"/>
            <a:ext cx="7919727" cy="5047275"/>
          </a:xfrm>
          <a:prstGeom prst="rect">
            <a:avLst/>
          </a:prstGeom>
          <a:noFill/>
          <a:ln>
            <a:noFill/>
          </a:ln>
        </p:spPr>
      </p:pic>
      <p:sp>
        <p:nvSpPr>
          <p:cNvPr id="971" name="Google Shape;971;g2d80ee60163_2_46"/>
          <p:cNvSpPr txBox="1"/>
          <p:nvPr/>
        </p:nvSpPr>
        <p:spPr>
          <a:xfrm>
            <a:off x="378300" y="149650"/>
            <a:ext cx="8387400" cy="60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Mais pourquoi ? Une illustration de la loi des grands nombres</a:t>
            </a:r>
            <a:endParaRPr sz="3600" b="1" i="0" u="none" strike="noStrike" cap="none">
              <a:solidFill>
                <a:srgbClr val="2E5D5A"/>
              </a:solidFill>
              <a:latin typeface="Calibri"/>
              <a:ea typeface="Calibri"/>
              <a:cs typeface="Calibri"/>
              <a:sym typeface="Calibri"/>
            </a:endParaRPr>
          </a:p>
        </p:txBody>
      </p:sp>
      <p:pic>
        <p:nvPicPr>
          <p:cNvPr id="972" name="Google Shape;972;g2d80ee60163_2_46"/>
          <p:cNvPicPr preferRelativeResize="0"/>
          <p:nvPr/>
        </p:nvPicPr>
        <p:blipFill rotWithShape="1">
          <a:blip r:embed="rId4">
            <a:alphaModFix/>
          </a:blip>
          <a:srcRect l="1485" r="127" b="2152"/>
          <a:stretch/>
        </p:blipFill>
        <p:spPr>
          <a:xfrm>
            <a:off x="567037" y="719850"/>
            <a:ext cx="7977924" cy="4929199"/>
          </a:xfrm>
          <a:prstGeom prst="rect">
            <a:avLst/>
          </a:prstGeom>
          <a:noFill/>
          <a:ln>
            <a:noFill/>
          </a:ln>
        </p:spPr>
      </p:pic>
      <p:cxnSp>
        <p:nvCxnSpPr>
          <p:cNvPr id="973" name="Google Shape;973;g2d80ee60163_2_46"/>
          <p:cNvCxnSpPr/>
          <p:nvPr/>
        </p:nvCxnSpPr>
        <p:spPr>
          <a:xfrm flipH="1">
            <a:off x="4997225" y="2073350"/>
            <a:ext cx="1414200" cy="1105800"/>
          </a:xfrm>
          <a:prstGeom prst="straightConnector1">
            <a:avLst/>
          </a:prstGeom>
          <a:noFill/>
          <a:ln w="9525" cap="flat" cmpd="sng">
            <a:solidFill>
              <a:srgbClr val="990000"/>
            </a:solidFill>
            <a:prstDash val="solid"/>
            <a:round/>
            <a:headEnd type="none" w="med" len="med"/>
            <a:tailEnd type="triangle" w="med" len="med"/>
          </a:ln>
        </p:spPr>
      </p:cxnSp>
      <p:sp>
        <p:nvSpPr>
          <p:cNvPr id="974" name="Google Shape;974;g2d80ee60163_2_46"/>
          <p:cNvSpPr txBox="1"/>
          <p:nvPr/>
        </p:nvSpPr>
        <p:spPr>
          <a:xfrm>
            <a:off x="6315750" y="1711850"/>
            <a:ext cx="2200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a:solidFill>
                  <a:srgbClr val="CC0000"/>
                </a:solidFill>
                <a:latin typeface="Calibri"/>
                <a:ea typeface="Calibri"/>
                <a:cs typeface="Calibri"/>
                <a:sym typeface="Calibri"/>
              </a:rPr>
              <a:t>Vraie valeur: 26,06</a:t>
            </a:r>
            <a:endParaRPr sz="2000" b="1">
              <a:solidFill>
                <a:srgbClr val="CC0000"/>
              </a:solidFill>
              <a:latin typeface="Calibri"/>
              <a:ea typeface="Calibri"/>
              <a:cs typeface="Calibri"/>
              <a:sym typeface="Calibri"/>
            </a:endParaRPr>
          </a:p>
        </p:txBody>
      </p:sp>
      <p:cxnSp>
        <p:nvCxnSpPr>
          <p:cNvPr id="975" name="Google Shape;975;g2d80ee60163_2_46"/>
          <p:cNvCxnSpPr/>
          <p:nvPr/>
        </p:nvCxnSpPr>
        <p:spPr>
          <a:xfrm rot="10800000" flipH="1">
            <a:off x="2211575" y="4843200"/>
            <a:ext cx="3498000" cy="10500"/>
          </a:xfrm>
          <a:prstGeom prst="straightConnector1">
            <a:avLst/>
          </a:prstGeom>
          <a:noFill/>
          <a:ln w="38100" cap="flat" cmpd="sng">
            <a:solidFill>
              <a:srgbClr val="990000"/>
            </a:solidFill>
            <a:prstDash val="solid"/>
            <a:round/>
            <a:headEnd type="triangle" w="med" len="med"/>
            <a:tailEnd type="triangle" w="med" len="med"/>
          </a:ln>
        </p:spPr>
      </p:cxnSp>
      <p:sp>
        <p:nvSpPr>
          <p:cNvPr id="976" name="Google Shape;976;g2d80ee60163_2_46"/>
          <p:cNvSpPr/>
          <p:nvPr/>
        </p:nvSpPr>
        <p:spPr>
          <a:xfrm>
            <a:off x="3848975" y="4752750"/>
            <a:ext cx="223200" cy="191400"/>
          </a:xfrm>
          <a:prstGeom prst="ellipse">
            <a:avLst/>
          </a:prstGeom>
          <a:solidFill>
            <a:srgbClr val="99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77" name="Google Shape;977;g2d80ee60163_2_46"/>
          <p:cNvSpPr txBox="1"/>
          <p:nvPr/>
        </p:nvSpPr>
        <p:spPr>
          <a:xfrm>
            <a:off x="2409950" y="3783388"/>
            <a:ext cx="2938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a:solidFill>
                  <a:srgbClr val="CC0000"/>
                </a:solidFill>
                <a:latin typeface="Calibri"/>
                <a:ea typeface="Calibri"/>
                <a:cs typeface="Calibri"/>
                <a:sym typeface="Calibri"/>
              </a:rPr>
              <a:t>95% de chance que la vraie valeur se trouve dans cet intervalle </a:t>
            </a:r>
            <a:endParaRPr sz="2000" b="1">
              <a:solidFill>
                <a:srgbClr val="CC0000"/>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g2d80ee60163_2_63"/>
          <p:cNvSpPr txBox="1">
            <a:spLocks noGrp="1"/>
          </p:cNvSpPr>
          <p:nvPr>
            <p:ph type="subTitle" idx="1"/>
          </p:nvPr>
        </p:nvSpPr>
        <p:spPr>
          <a:xfrm>
            <a:off x="441300" y="5869150"/>
            <a:ext cx="8261400" cy="767100"/>
          </a:xfrm>
          <a:prstGeom prst="rect">
            <a:avLst/>
          </a:prstGeom>
        </p:spPr>
        <p:txBody>
          <a:bodyPr spcFirstLastPara="1" wrap="square" lIns="91425" tIns="45700" rIns="91425" bIns="45700" anchor="t" anchorCtr="0">
            <a:noAutofit/>
          </a:bodyPr>
          <a:lstStyle/>
          <a:p>
            <a:pPr marL="457200" lvl="0" indent="-329029" algn="l" rtl="0">
              <a:lnSpc>
                <a:spcPct val="80000"/>
              </a:lnSpc>
              <a:spcBef>
                <a:spcPts val="640"/>
              </a:spcBef>
              <a:spcAft>
                <a:spcPts val="0"/>
              </a:spcAft>
              <a:buClr>
                <a:schemeClr val="dk1"/>
              </a:buClr>
              <a:buSzPts val="1582"/>
              <a:buChar char="●"/>
            </a:pPr>
            <a:r>
              <a:rPr lang="fr-FR" sz="1581">
                <a:solidFill>
                  <a:schemeClr val="dk1"/>
                </a:solidFill>
              </a:rPr>
              <a:t>Mais dans la pratique on ne peut pas tirer 300 échantillons</a:t>
            </a:r>
            <a:endParaRPr sz="1581">
              <a:solidFill>
                <a:schemeClr val="dk1"/>
              </a:solidFill>
            </a:endParaRPr>
          </a:p>
          <a:p>
            <a:pPr marL="457200" lvl="0" indent="-329029" algn="l" rtl="0">
              <a:lnSpc>
                <a:spcPct val="80000"/>
              </a:lnSpc>
              <a:spcBef>
                <a:spcPts val="0"/>
              </a:spcBef>
              <a:spcAft>
                <a:spcPts val="0"/>
              </a:spcAft>
              <a:buClr>
                <a:schemeClr val="dk1"/>
              </a:buClr>
              <a:buSzPts val="1582"/>
              <a:buChar char="●"/>
            </a:pPr>
            <a:r>
              <a:rPr lang="fr-FR" sz="1581">
                <a:solidFill>
                  <a:schemeClr val="dk1"/>
                </a:solidFill>
              </a:rPr>
              <a:t>Du fait de cette même loi mathématique, </a:t>
            </a:r>
            <a:r>
              <a:rPr lang="fr-FR" sz="1581" b="1">
                <a:solidFill>
                  <a:schemeClr val="dk1"/>
                </a:solidFill>
              </a:rPr>
              <a:t>à partir de notre échantillon on peut calculer un intervalle de confiance qui contient avec 95% de probabilité la vraie valeur</a:t>
            </a:r>
            <a:r>
              <a:rPr lang="fr-FR" sz="1581">
                <a:solidFill>
                  <a:schemeClr val="dk1"/>
                </a:solidFill>
              </a:rPr>
              <a:t>.</a:t>
            </a:r>
            <a:endParaRPr sz="1581">
              <a:solidFill>
                <a:schemeClr val="dk1"/>
              </a:solidFill>
            </a:endParaRPr>
          </a:p>
          <a:p>
            <a:pPr marL="457200" lvl="0" indent="-329029" algn="l" rtl="0">
              <a:lnSpc>
                <a:spcPct val="80000"/>
              </a:lnSpc>
              <a:spcBef>
                <a:spcPts val="0"/>
              </a:spcBef>
              <a:spcAft>
                <a:spcPts val="0"/>
              </a:spcAft>
              <a:buClr>
                <a:schemeClr val="dk1"/>
              </a:buClr>
              <a:buSzPts val="1582"/>
              <a:buChar char="●"/>
            </a:pPr>
            <a:r>
              <a:rPr lang="fr-FR" sz="1581">
                <a:solidFill>
                  <a:schemeClr val="dk1"/>
                </a:solidFill>
              </a:rPr>
              <a:t>Mais </a:t>
            </a:r>
            <a:r>
              <a:rPr lang="fr-FR" sz="1581" b="1">
                <a:solidFill>
                  <a:srgbClr val="CC0000"/>
                </a:solidFill>
              </a:rPr>
              <a:t>parfois on tombe dans les 5% de chance ou ce n’est pas le cas</a:t>
            </a:r>
            <a:r>
              <a:rPr lang="fr-FR" sz="1581">
                <a:solidFill>
                  <a:schemeClr val="dk1"/>
                </a:solidFill>
              </a:rPr>
              <a:t>. </a:t>
            </a:r>
            <a:endParaRPr sz="1581">
              <a:solidFill>
                <a:schemeClr val="dk1"/>
              </a:solidFill>
            </a:endParaRPr>
          </a:p>
          <a:p>
            <a:pPr marL="0" lvl="0" indent="0" algn="ctr" rtl="0">
              <a:lnSpc>
                <a:spcPct val="80000"/>
              </a:lnSpc>
              <a:spcBef>
                <a:spcPts val="640"/>
              </a:spcBef>
              <a:spcAft>
                <a:spcPts val="0"/>
              </a:spcAft>
              <a:buSzPts val="688"/>
              <a:buNone/>
            </a:pPr>
            <a:endParaRPr sz="2000"/>
          </a:p>
        </p:txBody>
      </p:sp>
      <p:sp>
        <p:nvSpPr>
          <p:cNvPr id="984" name="Google Shape;984;g2d80ee60163_2_6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73</a:t>
            </a:fld>
            <a:endParaRPr/>
          </a:p>
        </p:txBody>
      </p:sp>
      <p:pic>
        <p:nvPicPr>
          <p:cNvPr id="985" name="Google Shape;985;g2d80ee60163_2_63"/>
          <p:cNvPicPr preferRelativeResize="0"/>
          <p:nvPr/>
        </p:nvPicPr>
        <p:blipFill rotWithShape="1">
          <a:blip r:embed="rId3">
            <a:alphaModFix/>
          </a:blip>
          <a:srcRect t="-3050"/>
          <a:stretch/>
        </p:blipFill>
        <p:spPr>
          <a:xfrm>
            <a:off x="596137" y="660813"/>
            <a:ext cx="7919727" cy="5047275"/>
          </a:xfrm>
          <a:prstGeom prst="rect">
            <a:avLst/>
          </a:prstGeom>
          <a:noFill/>
          <a:ln>
            <a:noFill/>
          </a:ln>
        </p:spPr>
      </p:pic>
      <p:sp>
        <p:nvSpPr>
          <p:cNvPr id="986" name="Google Shape;986;g2d80ee60163_2_63"/>
          <p:cNvSpPr txBox="1"/>
          <p:nvPr/>
        </p:nvSpPr>
        <p:spPr>
          <a:xfrm>
            <a:off x="378300" y="149650"/>
            <a:ext cx="8387400" cy="60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Mais pourquoi ? Une illustration de la loi des grands nombres</a:t>
            </a:r>
            <a:endParaRPr sz="3600" b="1" i="0" u="none" strike="noStrike" cap="none">
              <a:solidFill>
                <a:srgbClr val="2E5D5A"/>
              </a:solidFill>
              <a:latin typeface="Calibri"/>
              <a:ea typeface="Calibri"/>
              <a:cs typeface="Calibri"/>
              <a:sym typeface="Calibri"/>
            </a:endParaRPr>
          </a:p>
        </p:txBody>
      </p:sp>
      <p:pic>
        <p:nvPicPr>
          <p:cNvPr id="987" name="Google Shape;987;g2d80ee60163_2_63"/>
          <p:cNvPicPr preferRelativeResize="0"/>
          <p:nvPr/>
        </p:nvPicPr>
        <p:blipFill rotWithShape="1">
          <a:blip r:embed="rId4">
            <a:alphaModFix/>
          </a:blip>
          <a:srcRect l="1485" r="127" b="2152"/>
          <a:stretch/>
        </p:blipFill>
        <p:spPr>
          <a:xfrm>
            <a:off x="567037" y="719850"/>
            <a:ext cx="7977924" cy="4929199"/>
          </a:xfrm>
          <a:prstGeom prst="rect">
            <a:avLst/>
          </a:prstGeom>
          <a:noFill/>
          <a:ln>
            <a:noFill/>
          </a:ln>
        </p:spPr>
      </p:pic>
      <p:cxnSp>
        <p:nvCxnSpPr>
          <p:cNvPr id="988" name="Google Shape;988;g2d80ee60163_2_63"/>
          <p:cNvCxnSpPr/>
          <p:nvPr/>
        </p:nvCxnSpPr>
        <p:spPr>
          <a:xfrm flipH="1">
            <a:off x="4997225" y="2073350"/>
            <a:ext cx="1414200" cy="1105800"/>
          </a:xfrm>
          <a:prstGeom prst="straightConnector1">
            <a:avLst/>
          </a:prstGeom>
          <a:noFill/>
          <a:ln w="9525" cap="flat" cmpd="sng">
            <a:solidFill>
              <a:srgbClr val="990000"/>
            </a:solidFill>
            <a:prstDash val="solid"/>
            <a:round/>
            <a:headEnd type="none" w="med" len="med"/>
            <a:tailEnd type="triangle" w="med" len="med"/>
          </a:ln>
        </p:spPr>
      </p:cxnSp>
      <p:sp>
        <p:nvSpPr>
          <p:cNvPr id="989" name="Google Shape;989;g2d80ee60163_2_63"/>
          <p:cNvSpPr txBox="1"/>
          <p:nvPr/>
        </p:nvSpPr>
        <p:spPr>
          <a:xfrm>
            <a:off x="6315750" y="1711850"/>
            <a:ext cx="2200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a:solidFill>
                  <a:srgbClr val="CC0000"/>
                </a:solidFill>
                <a:latin typeface="Calibri"/>
                <a:ea typeface="Calibri"/>
                <a:cs typeface="Calibri"/>
                <a:sym typeface="Calibri"/>
              </a:rPr>
              <a:t>Vraie valeur: 26,06</a:t>
            </a:r>
            <a:endParaRPr sz="2000" b="1">
              <a:solidFill>
                <a:srgbClr val="CC0000"/>
              </a:solidFill>
              <a:latin typeface="Calibri"/>
              <a:ea typeface="Calibri"/>
              <a:cs typeface="Calibri"/>
              <a:sym typeface="Calibri"/>
            </a:endParaRPr>
          </a:p>
        </p:txBody>
      </p:sp>
      <p:cxnSp>
        <p:nvCxnSpPr>
          <p:cNvPr id="990" name="Google Shape;990;g2d80ee60163_2_63"/>
          <p:cNvCxnSpPr/>
          <p:nvPr/>
        </p:nvCxnSpPr>
        <p:spPr>
          <a:xfrm rot="10800000" flipH="1">
            <a:off x="5816025" y="4933650"/>
            <a:ext cx="3498000" cy="10500"/>
          </a:xfrm>
          <a:prstGeom prst="straightConnector1">
            <a:avLst/>
          </a:prstGeom>
          <a:noFill/>
          <a:ln w="38100" cap="flat" cmpd="sng">
            <a:solidFill>
              <a:srgbClr val="990000"/>
            </a:solidFill>
            <a:prstDash val="solid"/>
            <a:round/>
            <a:headEnd type="triangle" w="med" len="med"/>
            <a:tailEnd type="triangle" w="med" len="med"/>
          </a:ln>
        </p:spPr>
      </p:cxnSp>
      <p:sp>
        <p:nvSpPr>
          <p:cNvPr id="991" name="Google Shape;991;g2d80ee60163_2_63"/>
          <p:cNvSpPr/>
          <p:nvPr/>
        </p:nvSpPr>
        <p:spPr>
          <a:xfrm>
            <a:off x="7453425" y="4843200"/>
            <a:ext cx="223200" cy="191400"/>
          </a:xfrm>
          <a:prstGeom prst="ellipse">
            <a:avLst/>
          </a:prstGeom>
          <a:solidFill>
            <a:srgbClr val="99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g2d80ee60163_2_77"/>
          <p:cNvSpPr txBox="1"/>
          <p:nvPr/>
        </p:nvSpPr>
        <p:spPr>
          <a:xfrm>
            <a:off x="378300" y="574950"/>
            <a:ext cx="8387400" cy="4326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Bonus pour ceux qui aiment les maths : la formule</a:t>
            </a:r>
            <a:endParaRPr sz="22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r>
              <a:rPr lang="fr-FR" sz="1850">
                <a:solidFill>
                  <a:schemeClr val="dk1"/>
                </a:solidFill>
                <a:latin typeface="Calibri"/>
                <a:ea typeface="Calibri"/>
                <a:cs typeface="Calibri"/>
                <a:sym typeface="Calibri"/>
              </a:rPr>
              <a:t>Extrait de </a:t>
            </a:r>
            <a:r>
              <a:rPr lang="fr-FR" sz="1850" u="sng">
                <a:solidFill>
                  <a:schemeClr val="hlink"/>
                </a:solidFill>
                <a:latin typeface="Calibri"/>
                <a:ea typeface="Calibri"/>
                <a:cs typeface="Calibri"/>
                <a:sym typeface="Calibri"/>
                <a:hlinkClick r:id="rId3"/>
              </a:rPr>
              <a:t>wikipedia</a:t>
            </a:r>
            <a:endParaRPr sz="2050" b="1">
              <a:solidFill>
                <a:srgbClr val="2E5D5A"/>
              </a:solidFill>
              <a:latin typeface="Calibri"/>
              <a:ea typeface="Calibri"/>
              <a:cs typeface="Calibri"/>
              <a:sym typeface="Calibri"/>
            </a:endParaRPr>
          </a:p>
          <a:p>
            <a:pPr marL="457200" marR="0" lvl="0" indent="-358775" algn="l" rtl="0">
              <a:lnSpc>
                <a:spcPct val="90000"/>
              </a:lnSpc>
              <a:spcBef>
                <a:spcPts val="0"/>
              </a:spcBef>
              <a:spcAft>
                <a:spcPts val="0"/>
              </a:spcAft>
              <a:buClr>
                <a:schemeClr val="dk1"/>
              </a:buClr>
              <a:buSzPts val="2050"/>
              <a:buFont typeface="Calibri"/>
              <a:buChar char="●"/>
            </a:pPr>
            <a:r>
              <a:rPr lang="fr-FR" sz="2050">
                <a:solidFill>
                  <a:schemeClr val="dk1"/>
                </a:solidFill>
                <a:latin typeface="Calibri"/>
                <a:ea typeface="Calibri"/>
                <a:cs typeface="Calibri"/>
                <a:sym typeface="Calibri"/>
              </a:rPr>
              <a:t>Si on tire n individus indépendants </a:t>
            </a: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550">
              <a:solidFill>
                <a:schemeClr val="dk1"/>
              </a:solidFill>
              <a:latin typeface="Calibri"/>
              <a:ea typeface="Calibri"/>
              <a:cs typeface="Calibri"/>
              <a:sym typeface="Calibri"/>
            </a:endParaRPr>
          </a:p>
          <a:p>
            <a:pPr marL="457200" marR="0" lvl="0" indent="-358775" algn="l" rtl="0">
              <a:lnSpc>
                <a:spcPct val="90000"/>
              </a:lnSpc>
              <a:spcBef>
                <a:spcPts val="0"/>
              </a:spcBef>
              <a:spcAft>
                <a:spcPts val="0"/>
              </a:spcAft>
              <a:buClr>
                <a:schemeClr val="dk1"/>
              </a:buClr>
              <a:buSzPts val="2050"/>
              <a:buFont typeface="Calibri"/>
              <a:buChar char="●"/>
            </a:pPr>
            <a:r>
              <a:rPr lang="fr-FR" sz="2050">
                <a:solidFill>
                  <a:schemeClr val="dk1"/>
                </a:solidFill>
                <a:latin typeface="Calibri"/>
                <a:ea typeface="Calibri"/>
                <a:cs typeface="Calibri"/>
                <a:sym typeface="Calibri"/>
              </a:rPr>
              <a:t>La moyenne tend vers une loi normale de moyenne (μ) et d’écart-type (</a:t>
            </a:r>
            <a:r>
              <a:rPr lang="fr-FR" sz="1900">
                <a:solidFill>
                  <a:schemeClr val="dk1"/>
                </a:solidFill>
                <a:latin typeface="Calibri"/>
                <a:ea typeface="Calibri"/>
                <a:cs typeface="Calibri"/>
                <a:sym typeface="Calibri"/>
              </a:rPr>
              <a:t>σ/n)</a:t>
            </a: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A partir de cela on peut estimer l’intervalle de confiance de la valeur à partir de la moyenne (x barre) et l’écart type de notre échantillon (σ(X))</a:t>
            </a:r>
            <a:endParaRPr sz="19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0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0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0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a:solidFill>
                <a:srgbClr val="2E5D5A"/>
              </a:solidFill>
              <a:latin typeface="Calibri"/>
              <a:ea typeface="Calibri"/>
              <a:cs typeface="Calibri"/>
              <a:sym typeface="Calibri"/>
            </a:endParaRPr>
          </a:p>
        </p:txBody>
      </p:sp>
      <p:pic>
        <p:nvPicPr>
          <p:cNvPr id="998" name="Google Shape;998;g2d80ee60163_2_77"/>
          <p:cNvPicPr preferRelativeResize="0"/>
          <p:nvPr/>
        </p:nvPicPr>
        <p:blipFill rotWithShape="1">
          <a:blip r:embed="rId4">
            <a:alphaModFix/>
          </a:blip>
          <a:srcRect t="49594"/>
          <a:stretch/>
        </p:blipFill>
        <p:spPr>
          <a:xfrm>
            <a:off x="1865625" y="5540000"/>
            <a:ext cx="4968428" cy="1249025"/>
          </a:xfrm>
          <a:prstGeom prst="rect">
            <a:avLst/>
          </a:prstGeom>
          <a:noFill/>
          <a:ln>
            <a:noFill/>
          </a:ln>
        </p:spPr>
      </p:pic>
      <p:pic>
        <p:nvPicPr>
          <p:cNvPr id="999" name="Google Shape;999;g2d80ee60163_2_77"/>
          <p:cNvPicPr preferRelativeResize="0"/>
          <p:nvPr/>
        </p:nvPicPr>
        <p:blipFill rotWithShape="1">
          <a:blip r:embed="rId5">
            <a:alphaModFix/>
          </a:blip>
          <a:srcRect b="45793"/>
          <a:stretch/>
        </p:blipFill>
        <p:spPr>
          <a:xfrm>
            <a:off x="299300" y="1899607"/>
            <a:ext cx="8777325" cy="1348025"/>
          </a:xfrm>
          <a:prstGeom prst="rect">
            <a:avLst/>
          </a:prstGeom>
          <a:noFill/>
          <a:ln>
            <a:noFill/>
          </a:ln>
        </p:spPr>
      </p:pic>
      <p:pic>
        <p:nvPicPr>
          <p:cNvPr id="1000" name="Google Shape;1000;g2d80ee60163_2_77"/>
          <p:cNvPicPr preferRelativeResize="0"/>
          <p:nvPr/>
        </p:nvPicPr>
        <p:blipFill>
          <a:blip r:embed="rId6">
            <a:alphaModFix/>
          </a:blip>
          <a:stretch>
            <a:fillRect/>
          </a:stretch>
        </p:blipFill>
        <p:spPr>
          <a:xfrm>
            <a:off x="1573575" y="3920050"/>
            <a:ext cx="2329889" cy="772025"/>
          </a:xfrm>
          <a:prstGeom prst="rect">
            <a:avLst/>
          </a:prstGeom>
          <a:noFill/>
          <a:ln>
            <a:noFill/>
          </a:ln>
        </p:spPr>
      </p:pic>
      <p:pic>
        <p:nvPicPr>
          <p:cNvPr id="1001" name="Google Shape;1001;g2d80ee60163_2_77"/>
          <p:cNvPicPr preferRelativeResize="0"/>
          <p:nvPr/>
        </p:nvPicPr>
        <p:blipFill>
          <a:blip r:embed="rId7">
            <a:alphaModFix/>
          </a:blip>
          <a:stretch>
            <a:fillRect/>
          </a:stretch>
        </p:blipFill>
        <p:spPr>
          <a:xfrm>
            <a:off x="4063150" y="4135800"/>
            <a:ext cx="2329900" cy="5160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g2abfc56776a_0_1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7" name="Google Shape;1007;g2abfc56776a_0_1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08" name="Google Shape;1008;g2abfc56776a_0_11"/>
          <p:cNvSpPr/>
          <p:nvPr/>
        </p:nvSpPr>
        <p:spPr>
          <a:xfrm>
            <a:off x="981225" y="2397875"/>
            <a:ext cx="7347900" cy="7452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1100"/>
              <a:buFont typeface="Arial"/>
              <a:buNone/>
            </a:pPr>
            <a:r>
              <a:rPr lang="fr-FR" sz="1700" b="0" i="0" u="none" strike="noStrike" cap="none">
                <a:solidFill>
                  <a:schemeClr val="dk1"/>
                </a:solidFill>
                <a:latin typeface="Calibri"/>
                <a:ea typeface="Calibri"/>
                <a:cs typeface="Calibri"/>
                <a:sym typeface="Calibri"/>
              </a:rPr>
              <a:t>Estimation – marge d’erreur  ≤ Vraie Valeur ≤ Estimation + marge d’erreur </a:t>
            </a:r>
            <a:endParaRPr sz="1400" b="0" i="0" u="none" strike="noStrike" cap="none">
              <a:solidFill>
                <a:srgbClr val="000000"/>
              </a:solidFill>
              <a:latin typeface="Calibri"/>
              <a:ea typeface="Calibri"/>
              <a:cs typeface="Calibri"/>
              <a:sym typeface="Calibri"/>
            </a:endParaRPr>
          </a:p>
        </p:txBody>
      </p:sp>
      <p:pic>
        <p:nvPicPr>
          <p:cNvPr id="1009" name="Google Shape;1009;g2abfc56776a_0_11"/>
          <p:cNvPicPr preferRelativeResize="0"/>
          <p:nvPr/>
        </p:nvPicPr>
        <p:blipFill rotWithShape="1">
          <a:blip r:embed="rId3">
            <a:alphaModFix/>
          </a:blip>
          <a:srcRect l="18567" r="17758"/>
          <a:stretch/>
        </p:blipFill>
        <p:spPr>
          <a:xfrm>
            <a:off x="363300" y="4842850"/>
            <a:ext cx="3708001" cy="1512375"/>
          </a:xfrm>
          <a:prstGeom prst="rect">
            <a:avLst/>
          </a:prstGeom>
          <a:noFill/>
          <a:ln>
            <a:noFill/>
          </a:ln>
        </p:spPr>
      </p:pic>
      <p:sp>
        <p:nvSpPr>
          <p:cNvPr id="1010" name="Google Shape;1010;g2abfc56776a_0_11"/>
          <p:cNvSpPr/>
          <p:nvPr/>
        </p:nvSpPr>
        <p:spPr>
          <a:xfrm>
            <a:off x="4497200" y="4603325"/>
            <a:ext cx="4382700" cy="1108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000000"/>
                </a:solidFill>
                <a:latin typeface="Calibri"/>
                <a:ea typeface="Calibri"/>
                <a:cs typeface="Calibri"/>
                <a:sym typeface="Calibri"/>
              </a:rPr>
              <a:t>Interprétation stricte :</a:t>
            </a: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fr-FR" sz="1500" b="1" i="0" u="none" strike="noStrike" cap="none">
                <a:solidFill>
                  <a:srgbClr val="000000"/>
                </a:solidFill>
                <a:latin typeface="Calibri"/>
                <a:ea typeface="Calibri"/>
                <a:cs typeface="Calibri"/>
                <a:sym typeface="Calibri"/>
              </a:rPr>
              <a:t>“</a:t>
            </a:r>
            <a:r>
              <a:rPr lang="fr-FR" sz="1500" b="0" i="1" u="none" strike="noStrike" cap="none">
                <a:solidFill>
                  <a:srgbClr val="000000"/>
                </a:solidFill>
                <a:latin typeface="Calibri"/>
                <a:ea typeface="Calibri"/>
                <a:cs typeface="Calibri"/>
                <a:sym typeface="Calibri"/>
              </a:rPr>
              <a:t>Si on tire des échantillons de manière répétée, dans 95 % des échantillons, les IC (construits à partir de la même procédure) contiendront la vraie valeur</a:t>
            </a:r>
            <a:r>
              <a:rPr lang="fr-FR" sz="1500" b="0" i="0" u="none" strike="noStrike" cap="none">
                <a:solidFill>
                  <a:srgbClr val="000000"/>
                </a:solidFill>
                <a:latin typeface="Calibri"/>
                <a:ea typeface="Calibri"/>
                <a:cs typeface="Calibri"/>
                <a:sym typeface="Calibri"/>
              </a:rPr>
              <a:t>”</a:t>
            </a:r>
            <a:endParaRPr sz="15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040C28"/>
                </a:solidFill>
                <a:latin typeface="Calibri"/>
                <a:ea typeface="Calibri"/>
                <a:cs typeface="Calibri"/>
                <a:sym typeface="Calibri"/>
              </a:rPr>
              <a:t>Interprétation courante </a:t>
            </a:r>
            <a:endParaRPr sz="1500" b="1" i="0" u="none" strike="noStrike" cap="none">
              <a:solidFill>
                <a:srgbClr val="040C2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040C28"/>
                </a:solidFill>
                <a:latin typeface="Calibri"/>
                <a:ea typeface="Calibri"/>
                <a:cs typeface="Calibri"/>
                <a:sym typeface="Calibri"/>
              </a:rPr>
              <a:t>(mais statistiquement incorrecte) : </a:t>
            </a:r>
            <a:endParaRPr sz="1500" b="1" i="0" u="none" strike="noStrike" cap="none">
              <a:solidFill>
                <a:srgbClr val="040C2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fr-FR" sz="1500" b="0" i="0" u="none" strike="noStrike" cap="none">
                <a:solidFill>
                  <a:srgbClr val="000000"/>
                </a:solidFill>
                <a:latin typeface="Calibri"/>
                <a:ea typeface="Calibri"/>
                <a:cs typeface="Calibri"/>
                <a:sym typeface="Calibri"/>
              </a:rPr>
              <a:t>“</a:t>
            </a:r>
            <a:r>
              <a:rPr lang="fr-FR" sz="1500" b="0" i="1" u="none" strike="noStrike" cap="none">
                <a:solidFill>
                  <a:srgbClr val="000000"/>
                </a:solidFill>
                <a:latin typeface="Calibri"/>
                <a:ea typeface="Calibri"/>
                <a:cs typeface="Calibri"/>
                <a:sym typeface="Calibri"/>
              </a:rPr>
              <a:t>La vraie valeur à 95 % de chances de se trouver dans l’intervalle</a:t>
            </a:r>
            <a:r>
              <a:rPr lang="fr-FR" sz="1500" b="0" i="0" u="none" strike="noStrike" cap="none">
                <a:solidFill>
                  <a:srgbClr val="000000"/>
                </a:solidFill>
                <a:latin typeface="Calibri"/>
                <a:ea typeface="Calibri"/>
                <a:cs typeface="Calibri"/>
                <a:sym typeface="Calibri"/>
              </a:rPr>
              <a:t>”</a:t>
            </a:r>
            <a:endParaRPr sz="15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p:txBody>
      </p:sp>
      <p:sp>
        <p:nvSpPr>
          <p:cNvPr id="1011" name="Google Shape;1011;g2abfc56776a_0_1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(11/13)</a:t>
            </a:r>
            <a:endParaRPr sz="1400" b="0" i="0" u="none" strike="noStrike" cap="none">
              <a:solidFill>
                <a:srgbClr val="FFFFFF"/>
              </a:solidFill>
              <a:latin typeface="Arial"/>
              <a:ea typeface="Arial"/>
              <a:cs typeface="Arial"/>
              <a:sym typeface="Arial"/>
            </a:endParaRPr>
          </a:p>
        </p:txBody>
      </p:sp>
      <p:sp>
        <p:nvSpPr>
          <p:cNvPr id="1012" name="Google Shape;1012;g2abfc56776a_0_11"/>
          <p:cNvSpPr txBox="1"/>
          <p:nvPr/>
        </p:nvSpPr>
        <p:spPr>
          <a:xfrm>
            <a:off x="80750" y="613925"/>
            <a:ext cx="8700000" cy="608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dirty="0">
                <a:solidFill>
                  <a:srgbClr val="2E5D5A"/>
                </a:solidFill>
                <a:latin typeface="Calibri"/>
                <a:ea typeface="Calibri"/>
                <a:cs typeface="Calibri"/>
                <a:sym typeface="Calibri"/>
              </a:rPr>
              <a:t>3. Quelle confiance accorder aux données ? </a:t>
            </a:r>
            <a:endParaRPr sz="2250" b="1" i="0" u="none" strike="noStrike" cap="none" dirty="0">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dirty="0">
              <a:solidFill>
                <a:srgbClr val="2E5D5A"/>
              </a:solidFill>
              <a:latin typeface="Calibri"/>
              <a:ea typeface="Calibri"/>
              <a:cs typeface="Calibri"/>
              <a:sym typeface="Calibri"/>
            </a:endParaRPr>
          </a:p>
          <a:p>
            <a:pPr marL="457200" marR="0" lvl="0" indent="-342900" algn="l" rtl="0">
              <a:lnSpc>
                <a:spcPct val="90000"/>
              </a:lnSpc>
              <a:spcBef>
                <a:spcPts val="0"/>
              </a:spcBef>
              <a:spcAft>
                <a:spcPts val="0"/>
              </a:spcAft>
              <a:buClr>
                <a:schemeClr val="dk1"/>
              </a:buClr>
              <a:buSzPts val="1800"/>
              <a:buFont typeface="Calibri"/>
              <a:buChar char="●"/>
            </a:pPr>
            <a:r>
              <a:rPr lang="fr-FR" sz="1800" dirty="0">
                <a:solidFill>
                  <a:schemeClr val="dk1"/>
                </a:solidFill>
                <a:latin typeface="Calibri"/>
                <a:ea typeface="Calibri"/>
                <a:cs typeface="Calibri"/>
                <a:sym typeface="Calibri"/>
              </a:rPr>
              <a:t>Donc à partir de loi statistiques </a:t>
            </a:r>
            <a:r>
              <a:rPr lang="fr-FR" sz="1800" b="0" i="0" u="none" strike="noStrike" cap="none" dirty="0">
                <a:solidFill>
                  <a:schemeClr val="dk1"/>
                </a:solidFill>
                <a:latin typeface="Calibri"/>
                <a:ea typeface="Calibri"/>
                <a:cs typeface="Calibri"/>
                <a:sym typeface="Calibri"/>
              </a:rPr>
              <a:t>(principalement la loi des grands nomb</a:t>
            </a:r>
            <a:r>
              <a:rPr lang="fr-FR" sz="1800" dirty="0">
                <a:solidFill>
                  <a:schemeClr val="dk1"/>
                </a:solidFill>
                <a:latin typeface="Calibri"/>
                <a:ea typeface="Calibri"/>
                <a:cs typeface="Calibri"/>
                <a:sym typeface="Calibri"/>
              </a:rPr>
              <a:t>res, mais cela dépend de la mesure spécifique visée</a:t>
            </a:r>
            <a:r>
              <a:rPr lang="fr-FR" sz="1800" b="0" i="0" u="none" strike="noStrike" cap="none" dirty="0">
                <a:solidFill>
                  <a:schemeClr val="dk1"/>
                </a:solidFill>
                <a:latin typeface="Calibri"/>
                <a:ea typeface="Calibri"/>
                <a:cs typeface="Calibri"/>
                <a:sym typeface="Calibri"/>
              </a:rPr>
              <a:t>), il est possible de définir un </a:t>
            </a:r>
            <a:r>
              <a:rPr lang="fr-FR" sz="1800" b="1" i="0" u="none" strike="noStrike" cap="none" dirty="0">
                <a:solidFill>
                  <a:schemeClr val="dk1"/>
                </a:solidFill>
                <a:latin typeface="Calibri"/>
                <a:ea typeface="Calibri"/>
                <a:cs typeface="Calibri"/>
                <a:sym typeface="Calibri"/>
              </a:rPr>
              <a:t>intervalle de confiance (IC) </a:t>
            </a:r>
            <a:r>
              <a:rPr lang="fr-FR" sz="1800" b="0" i="0" u="none" strike="noStrike" cap="none" dirty="0">
                <a:solidFill>
                  <a:schemeClr val="dk1"/>
                </a:solidFill>
                <a:latin typeface="Calibri"/>
                <a:ea typeface="Calibri"/>
                <a:cs typeface="Calibri"/>
                <a:sym typeface="Calibri"/>
              </a:rPr>
              <a:t>autour de chaque estimation. </a:t>
            </a:r>
            <a:endParaRPr sz="1800" b="0" i="0" u="none" strike="noStrike" cap="none" dirty="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endParaRPr sz="1800" b="1" dirty="0">
              <a:solidFill>
                <a:srgbClr val="CC0000"/>
              </a:solidFill>
              <a:latin typeface="Calibri"/>
              <a:ea typeface="Calibri"/>
              <a:cs typeface="Calibri"/>
              <a:sym typeface="Calibri"/>
            </a:endParaRPr>
          </a:p>
          <a:p>
            <a:pPr marL="914400" marR="0" lvl="0" indent="0" algn="l" rtl="0">
              <a:lnSpc>
                <a:spcPct val="90000"/>
              </a:lnSpc>
              <a:spcBef>
                <a:spcPts val="0"/>
              </a:spcBef>
              <a:spcAft>
                <a:spcPts val="0"/>
              </a:spcAft>
              <a:buNone/>
            </a:pPr>
            <a:endParaRPr sz="1800" b="1" dirty="0">
              <a:solidFill>
                <a:srgbClr val="CC0000"/>
              </a:solidFill>
              <a:latin typeface="Calibri"/>
              <a:ea typeface="Calibri"/>
              <a:cs typeface="Calibri"/>
              <a:sym typeface="Calibri"/>
            </a:endParaRPr>
          </a:p>
          <a:p>
            <a:pPr marL="914400" marR="0" lvl="0" indent="0" algn="l" rtl="0">
              <a:lnSpc>
                <a:spcPct val="90000"/>
              </a:lnSpc>
              <a:spcBef>
                <a:spcPts val="0"/>
              </a:spcBef>
              <a:spcAft>
                <a:spcPts val="0"/>
              </a:spcAft>
              <a:buNone/>
            </a:pPr>
            <a:endParaRPr sz="1800" b="1" dirty="0">
              <a:solidFill>
                <a:srgbClr val="CC0000"/>
              </a:solidFill>
              <a:latin typeface="Calibri"/>
              <a:ea typeface="Calibri"/>
              <a:cs typeface="Calibri"/>
              <a:sym typeface="Calibri"/>
            </a:endParaRPr>
          </a:p>
          <a:p>
            <a:pPr marL="914400" marR="0" lvl="0" indent="0" algn="l" rtl="0">
              <a:lnSpc>
                <a:spcPct val="90000"/>
              </a:lnSpc>
              <a:spcBef>
                <a:spcPts val="0"/>
              </a:spcBef>
              <a:spcAft>
                <a:spcPts val="0"/>
              </a:spcAft>
              <a:buNone/>
            </a:pPr>
            <a:endParaRPr sz="1800" b="1" dirty="0">
              <a:solidFill>
                <a:srgbClr val="CC0000"/>
              </a:solidFill>
              <a:latin typeface="Calibri"/>
              <a:ea typeface="Calibri"/>
              <a:cs typeface="Calibri"/>
              <a:sym typeface="Calibri"/>
            </a:endParaRPr>
          </a:p>
          <a:p>
            <a:pPr marL="914400" marR="0" lvl="0" indent="0" algn="l" rtl="0">
              <a:lnSpc>
                <a:spcPct val="90000"/>
              </a:lnSpc>
              <a:spcBef>
                <a:spcPts val="0"/>
              </a:spcBef>
              <a:spcAft>
                <a:spcPts val="0"/>
              </a:spcAft>
              <a:buNone/>
            </a:pPr>
            <a:endParaRPr sz="1800" b="1" dirty="0">
              <a:solidFill>
                <a:srgbClr val="CC0000"/>
              </a:solidFill>
              <a:latin typeface="Calibri"/>
              <a:ea typeface="Calibri"/>
              <a:cs typeface="Calibri"/>
              <a:sym typeface="Calibri"/>
            </a:endParaRPr>
          </a:p>
          <a:p>
            <a:pPr marL="914400" marR="0" lvl="1" indent="-330200" algn="l" rtl="0">
              <a:lnSpc>
                <a:spcPct val="90000"/>
              </a:lnSpc>
              <a:spcBef>
                <a:spcPts val="0"/>
              </a:spcBef>
              <a:spcAft>
                <a:spcPts val="0"/>
              </a:spcAft>
              <a:buClr>
                <a:srgbClr val="CC0000"/>
              </a:buClr>
              <a:buSzPts val="1600"/>
              <a:buFont typeface="Calibri"/>
              <a:buChar char="○"/>
            </a:pPr>
            <a:r>
              <a:rPr lang="fr-FR" sz="1600" b="1" dirty="0">
                <a:solidFill>
                  <a:srgbClr val="CC0000"/>
                </a:solidFill>
                <a:latin typeface="Calibri"/>
                <a:ea typeface="Calibri"/>
                <a:cs typeface="Calibri"/>
                <a:sym typeface="Calibri"/>
              </a:rPr>
              <a:t>Attention: ces lois sont fondées sur le fait que les individus sont tirés aléatoirement! (d’où l’importance d’un échantillon représentatif)</a:t>
            </a:r>
            <a:endParaRPr sz="15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dirty="0">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dirty="0">
                <a:solidFill>
                  <a:schemeClr val="dk1"/>
                </a:solidFill>
                <a:latin typeface="Calibri"/>
                <a:ea typeface="Calibri"/>
                <a:cs typeface="Calibri"/>
                <a:sym typeface="Calibri"/>
              </a:rPr>
              <a:t>On associe à chaque intervalle un “</a:t>
            </a:r>
            <a:r>
              <a:rPr lang="fr-FR" sz="1700" b="1" i="0" u="none" strike="noStrike" cap="none" dirty="0">
                <a:solidFill>
                  <a:schemeClr val="dk1"/>
                </a:solidFill>
                <a:latin typeface="Calibri"/>
                <a:ea typeface="Calibri"/>
                <a:cs typeface="Calibri"/>
                <a:sym typeface="Calibri"/>
              </a:rPr>
              <a:t>niveau de confiance</a:t>
            </a:r>
            <a:r>
              <a:rPr lang="fr-FR" sz="1700" b="0" i="0" u="none" strike="noStrike" cap="none" dirty="0">
                <a:solidFill>
                  <a:schemeClr val="dk1"/>
                </a:solidFill>
                <a:latin typeface="Calibri"/>
                <a:ea typeface="Calibri"/>
                <a:cs typeface="Calibri"/>
                <a:sym typeface="Calibri"/>
              </a:rPr>
              <a:t>”, c'est-à-dire </a:t>
            </a:r>
            <a:r>
              <a:rPr lang="fr-FR" sz="1700" b="0" i="1" u="none" strike="noStrike" cap="none" dirty="0">
                <a:solidFill>
                  <a:schemeClr val="dk1"/>
                </a:solidFill>
                <a:latin typeface="Calibri"/>
                <a:ea typeface="Calibri"/>
                <a:cs typeface="Calibri"/>
                <a:sym typeface="Calibri"/>
              </a:rPr>
              <a:t>la probabilité d’avoir tiré un échantillon dans lequel l’intervalle de confiance de notre estimation contient la vraie valeur</a:t>
            </a:r>
            <a:r>
              <a:rPr lang="fr-FR" sz="1700" b="0" i="0" u="none" strike="noStrike" cap="none" dirty="0">
                <a:solidFill>
                  <a:schemeClr val="dk1"/>
                </a:solidFill>
                <a:latin typeface="Calibri"/>
                <a:ea typeface="Calibri"/>
                <a:cs typeface="Calibri"/>
                <a:sym typeface="Calibri"/>
              </a:rPr>
              <a:t>. En sciences sociales, le niveau de confiance est souvent fixé à 95 %.</a:t>
            </a:r>
            <a:endParaRPr sz="17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dirty="0">
              <a:solidFill>
                <a:schemeClr val="dk1"/>
              </a:solidFill>
              <a:latin typeface="Calibri"/>
              <a:ea typeface="Calibri"/>
              <a:cs typeface="Calibri"/>
              <a:sym typeface="Calibri"/>
            </a:endParaRPr>
          </a:p>
          <a:p>
            <a:pPr marL="0" lvl="0" indent="0" algn="l" rtl="0">
              <a:lnSpc>
                <a:spcPct val="90000"/>
              </a:lnSpc>
              <a:spcBef>
                <a:spcPts val="0"/>
              </a:spcBef>
              <a:spcAft>
                <a:spcPts val="0"/>
              </a:spcAft>
              <a:buClr>
                <a:srgbClr val="000000"/>
              </a:buClr>
              <a:buSzPts val="1700"/>
              <a:buFont typeface="Arial"/>
              <a:buNone/>
            </a:pPr>
            <a:endParaRPr sz="1700"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dirty="0">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dirty="0">
              <a:solidFill>
                <a:srgbClr val="2E5D5A"/>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g3273c2fc512_0_16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8" name="Google Shape;1018;g3273c2fc512_0_164"/>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19" name="Google Shape;1019;g3273c2fc512_0_164"/>
          <p:cNvSpPr txBox="1"/>
          <p:nvPr/>
        </p:nvSpPr>
        <p:spPr>
          <a:xfrm>
            <a:off x="273825" y="1095975"/>
            <a:ext cx="8680500" cy="5049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1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900">
                <a:solidFill>
                  <a:schemeClr val="dk1"/>
                </a:solidFill>
                <a:latin typeface="Calibri"/>
                <a:ea typeface="Calibri"/>
                <a:cs typeface="Calibri"/>
                <a:sym typeface="Calibri"/>
              </a:rPr>
              <a:t>Cet intervalle de confiance, donc</a:t>
            </a:r>
            <a:r>
              <a:rPr lang="fr-FR" sz="1900" b="0" i="0" u="none" strike="noStrike" cap="none">
                <a:solidFill>
                  <a:schemeClr val="dk1"/>
                </a:solidFill>
                <a:latin typeface="Calibri"/>
                <a:ea typeface="Calibri"/>
                <a:cs typeface="Calibri"/>
                <a:sym typeface="Calibri"/>
              </a:rPr>
              <a:t> précision de l’estimation dépend notamment de :</a:t>
            </a: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500"/>
              <a:buFont typeface="Arial"/>
              <a:buNone/>
            </a:pPr>
            <a:endParaRPr sz="700" b="0" i="0" u="none" strike="noStrike" cap="none">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AutoNum type="arabicPeriod"/>
            </a:pPr>
            <a:r>
              <a:rPr lang="fr-FR" sz="1900" b="1">
                <a:solidFill>
                  <a:schemeClr val="dk1"/>
                </a:solidFill>
                <a:latin typeface="Calibri"/>
                <a:ea typeface="Calibri"/>
                <a:cs typeface="Calibri"/>
                <a:sym typeface="Calibri"/>
              </a:rPr>
              <a:t> </a:t>
            </a:r>
            <a:r>
              <a:rPr lang="fr-FR" sz="1900" b="1" i="0" u="none" strike="noStrike" cap="none">
                <a:solidFill>
                  <a:srgbClr val="CC0000"/>
                </a:solidFill>
                <a:latin typeface="Calibri"/>
                <a:ea typeface="Calibri"/>
                <a:cs typeface="Calibri"/>
                <a:sym typeface="Calibri"/>
              </a:rPr>
              <a:t>l’effectif</a:t>
            </a:r>
            <a:r>
              <a:rPr lang="fr-FR" sz="1900" b="1" i="0" u="none" strike="noStrike" cap="none">
                <a:solidFill>
                  <a:schemeClr val="dk1"/>
                </a:solidFill>
                <a:latin typeface="Calibri"/>
                <a:ea typeface="Calibri"/>
                <a:cs typeface="Calibri"/>
                <a:sym typeface="Calibri"/>
              </a:rPr>
              <a:t> de l’échantillon</a:t>
            </a:r>
            <a:endParaRPr sz="19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AutoNum type="arabicPeriod"/>
            </a:pPr>
            <a:r>
              <a:rPr lang="fr-FR" sz="1900" b="1" i="0" u="none" strike="noStrike" cap="none">
                <a:solidFill>
                  <a:schemeClr val="dk1"/>
                </a:solidFill>
                <a:latin typeface="Calibri"/>
                <a:ea typeface="Calibri"/>
                <a:cs typeface="Calibri"/>
                <a:sym typeface="Calibri"/>
              </a:rPr>
              <a:t>du </a:t>
            </a:r>
            <a:r>
              <a:rPr lang="fr-FR" sz="1900" b="1" i="0" u="none" strike="noStrike" cap="none">
                <a:solidFill>
                  <a:srgbClr val="CC0000"/>
                </a:solidFill>
                <a:latin typeface="Calibri"/>
                <a:ea typeface="Calibri"/>
                <a:cs typeface="Calibri"/>
                <a:sym typeface="Calibri"/>
              </a:rPr>
              <a:t>niveau de confiance</a:t>
            </a:r>
            <a:r>
              <a:rPr lang="fr-FR" sz="1900" b="1" i="0" u="none" strike="noStrike" cap="none">
                <a:solidFill>
                  <a:schemeClr val="dk1"/>
                </a:solidFill>
                <a:latin typeface="Calibri"/>
                <a:ea typeface="Calibri"/>
                <a:cs typeface="Calibri"/>
                <a:sym typeface="Calibri"/>
              </a:rPr>
              <a:t>: </a:t>
            </a:r>
            <a:r>
              <a:rPr lang="fr-FR" sz="1900" b="1">
                <a:solidFill>
                  <a:schemeClr val="dk1"/>
                </a:solidFill>
                <a:latin typeface="Calibri"/>
                <a:ea typeface="Calibri"/>
                <a:cs typeface="Calibri"/>
                <a:sym typeface="Calibri"/>
              </a:rPr>
              <a:t>alpha</a:t>
            </a:r>
            <a:endParaRPr sz="19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AutoNum type="arabicPeriod"/>
            </a:pPr>
            <a:r>
              <a:rPr lang="fr-FR" sz="1900" b="1">
                <a:solidFill>
                  <a:schemeClr val="dk1"/>
                </a:solidFill>
                <a:latin typeface="Calibri"/>
                <a:ea typeface="Calibri"/>
                <a:cs typeface="Calibri"/>
                <a:sym typeface="Calibri"/>
              </a:rPr>
              <a:t>De l'hétérogénéité ou de la </a:t>
            </a:r>
            <a:r>
              <a:rPr lang="fr-FR" sz="1900" b="1">
                <a:solidFill>
                  <a:srgbClr val="CC0000"/>
                </a:solidFill>
                <a:latin typeface="Calibri"/>
                <a:ea typeface="Calibri"/>
                <a:cs typeface="Calibri"/>
                <a:sym typeface="Calibri"/>
              </a:rPr>
              <a:t>dispersion</a:t>
            </a:r>
            <a:r>
              <a:rPr lang="fr-FR" sz="1900" b="1">
                <a:solidFill>
                  <a:schemeClr val="dk1"/>
                </a:solidFill>
                <a:latin typeface="Calibri"/>
                <a:ea typeface="Calibri"/>
                <a:cs typeface="Calibri"/>
                <a:sym typeface="Calibri"/>
              </a:rPr>
              <a:t> </a:t>
            </a:r>
            <a:r>
              <a:rPr lang="fr-FR" sz="1900">
                <a:solidFill>
                  <a:schemeClr val="dk1"/>
                </a:solidFill>
                <a:latin typeface="Calibri"/>
                <a:ea typeface="Calibri"/>
                <a:cs typeface="Calibri"/>
                <a:sym typeface="Calibri"/>
              </a:rPr>
              <a:t>de la quantité d’intérêt </a:t>
            </a: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AutoNum type="arabicPeriod"/>
            </a:pPr>
            <a:r>
              <a:rPr lang="fr-FR" sz="1900" b="1">
                <a:solidFill>
                  <a:schemeClr val="dk1"/>
                </a:solidFill>
                <a:latin typeface="Calibri"/>
                <a:ea typeface="Calibri"/>
                <a:cs typeface="Calibri"/>
                <a:sym typeface="Calibri"/>
              </a:rPr>
              <a:t>Pour les proportions:</a:t>
            </a:r>
            <a:r>
              <a:rPr lang="fr-FR" sz="1900">
                <a:solidFill>
                  <a:schemeClr val="dk1"/>
                </a:solidFill>
                <a:latin typeface="Calibri"/>
                <a:ea typeface="Calibri"/>
                <a:cs typeface="Calibri"/>
                <a:sym typeface="Calibri"/>
              </a:rPr>
              <a:t> </a:t>
            </a:r>
            <a:r>
              <a:rPr lang="fr-FR" sz="1900" b="1">
                <a:solidFill>
                  <a:schemeClr val="dk1"/>
                </a:solidFill>
                <a:latin typeface="Calibri"/>
                <a:ea typeface="Calibri"/>
                <a:cs typeface="Calibri"/>
                <a:sym typeface="Calibri"/>
              </a:rPr>
              <a:t>à quel point la valeur est proche de 50%.</a:t>
            </a:r>
            <a:endParaRPr sz="1900" b="1">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sp>
        <p:nvSpPr>
          <p:cNvPr id="1020" name="Google Shape;1020;g3273c2fc512_0_164"/>
          <p:cNvSpPr/>
          <p:nvPr/>
        </p:nvSpPr>
        <p:spPr>
          <a:xfrm>
            <a:off x="5507625" y="4560625"/>
            <a:ext cx="3446700" cy="6981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21" name="Google Shape;1021;g3273c2fc512_0_16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(12/13)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g32292cce303_0_3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7" name="Google Shape;1027;g32292cce303_0_3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28" name="Google Shape;1028;g32292cce303_0_36"/>
          <p:cNvSpPr txBox="1"/>
          <p:nvPr/>
        </p:nvSpPr>
        <p:spPr>
          <a:xfrm>
            <a:off x="273825" y="698100"/>
            <a:ext cx="8680500" cy="4820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1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800" b="0" i="0" u="none" strike="noStrike" cap="none">
                <a:solidFill>
                  <a:schemeClr val="dk1"/>
                </a:solidFill>
                <a:latin typeface="Calibri"/>
                <a:ea typeface="Calibri"/>
                <a:cs typeface="Calibri"/>
                <a:sym typeface="Calibri"/>
              </a:rPr>
              <a:t>La précision de l’estimation dépend notamment de : </a:t>
            </a:r>
            <a:endParaRPr sz="18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500"/>
              <a:buFont typeface="Arial"/>
              <a:buNone/>
            </a:pPr>
            <a:endParaRPr sz="1800" b="0" i="0" u="none" strike="noStrike" cap="none">
              <a:solidFill>
                <a:schemeClr val="dk1"/>
              </a:solidFill>
              <a:latin typeface="Calibri"/>
              <a:ea typeface="Calibri"/>
              <a:cs typeface="Calibri"/>
              <a:sym typeface="Calibri"/>
            </a:endParaRPr>
          </a:p>
          <a:p>
            <a:pPr marL="457200" marR="0" lvl="0" indent="-355600" algn="l" rtl="0">
              <a:lnSpc>
                <a:spcPct val="90000"/>
              </a:lnSpc>
              <a:spcBef>
                <a:spcPts val="0"/>
              </a:spcBef>
              <a:spcAft>
                <a:spcPts val="0"/>
              </a:spcAft>
              <a:buClr>
                <a:schemeClr val="dk1"/>
              </a:buClr>
              <a:buSzPts val="2000"/>
              <a:buFont typeface="Calibri"/>
              <a:buAutoNum type="arabicPeriod"/>
            </a:pPr>
            <a:r>
              <a:rPr lang="fr-FR" sz="2000" b="1">
                <a:solidFill>
                  <a:srgbClr val="CC0000"/>
                </a:solidFill>
                <a:latin typeface="Calibri"/>
                <a:ea typeface="Calibri"/>
                <a:cs typeface="Calibri"/>
                <a:sym typeface="Calibri"/>
              </a:rPr>
              <a:t>L</a:t>
            </a:r>
            <a:r>
              <a:rPr lang="fr-FR" sz="2000" b="1" i="0" u="none" strike="noStrike" cap="none">
                <a:solidFill>
                  <a:srgbClr val="CC0000"/>
                </a:solidFill>
                <a:latin typeface="Calibri"/>
                <a:ea typeface="Calibri"/>
                <a:cs typeface="Calibri"/>
                <a:sym typeface="Calibri"/>
              </a:rPr>
              <a:t>’effectif</a:t>
            </a:r>
            <a:r>
              <a:rPr lang="fr-FR" sz="2000" b="1" i="0" u="none" strike="noStrike" cap="none">
                <a:solidFill>
                  <a:schemeClr val="dk1"/>
                </a:solidFill>
                <a:latin typeface="Calibri"/>
                <a:ea typeface="Calibri"/>
                <a:cs typeface="Calibri"/>
                <a:sym typeface="Calibri"/>
              </a:rPr>
              <a:t> de l’échantillon (n)</a:t>
            </a:r>
            <a:r>
              <a:rPr lang="fr-FR" sz="2000" b="1">
                <a:solidFill>
                  <a:schemeClr val="dk1"/>
                </a:solidFill>
                <a:latin typeface="Calibri"/>
                <a:ea typeface="Calibri"/>
                <a:cs typeface="Calibri"/>
                <a:sym typeface="Calibri"/>
              </a:rPr>
              <a:t>:</a:t>
            </a:r>
            <a:endParaRPr sz="2000" b="1">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800" b="1">
              <a:solidFill>
                <a:schemeClr val="dk1"/>
              </a:solidFill>
              <a:latin typeface="Calibri"/>
              <a:ea typeface="Calibri"/>
              <a:cs typeface="Calibri"/>
              <a:sym typeface="Calibri"/>
            </a:endParaRPr>
          </a:p>
          <a:p>
            <a:pPr marL="914400" marR="0" lvl="0" indent="-342900" algn="l" rtl="0">
              <a:lnSpc>
                <a:spcPct val="90000"/>
              </a:lnSpc>
              <a:spcBef>
                <a:spcPts val="0"/>
              </a:spcBef>
              <a:spcAft>
                <a:spcPts val="0"/>
              </a:spcAft>
              <a:buClr>
                <a:schemeClr val="dk1"/>
              </a:buClr>
              <a:buSzPts val="1800"/>
              <a:buFont typeface="Calibri"/>
              <a:buChar char="●"/>
            </a:pPr>
            <a:r>
              <a:rPr lang="fr-FR" sz="1800" b="1" i="0" u="none" strike="noStrike" cap="none">
                <a:solidFill>
                  <a:schemeClr val="dk1"/>
                </a:solidFill>
                <a:latin typeface="Calibri"/>
                <a:ea typeface="Calibri"/>
                <a:cs typeface="Calibri"/>
                <a:sym typeface="Calibri"/>
              </a:rPr>
              <a:t>plus l’échantillon est grand, plus l’IC sera plus étroit.</a:t>
            </a:r>
            <a:endParaRPr sz="1800" b="1" i="0" u="none" strike="noStrike" cap="none">
              <a:solidFill>
                <a:schemeClr val="dk1"/>
              </a:solidFill>
              <a:latin typeface="Calibri"/>
              <a:ea typeface="Calibri"/>
              <a:cs typeface="Calibri"/>
              <a:sym typeface="Calibri"/>
            </a:endParaRPr>
          </a:p>
          <a:p>
            <a:pPr marL="1371600" marR="0" lvl="1" indent="-342900" algn="l" rtl="0">
              <a:lnSpc>
                <a:spcPct val="9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Si on reprend notre équation pour un intervalle de confiance à 95%</a:t>
            </a: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1371600" marR="0" lvl="1" indent="-342900" algn="l" rtl="0">
              <a:lnSpc>
                <a:spcPct val="9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La présence de la racine carrée indique que cette relation n’est pas linéaire</a:t>
            </a:r>
            <a:endParaRPr sz="1800">
              <a:solidFill>
                <a:schemeClr val="dk1"/>
              </a:solidFill>
              <a:latin typeface="Calibri"/>
              <a:ea typeface="Calibri"/>
              <a:cs typeface="Calibri"/>
              <a:sym typeface="Calibri"/>
            </a:endParaRPr>
          </a:p>
          <a:p>
            <a:pPr marL="1828800" lvl="2" indent="-342900" algn="l" rtl="0">
              <a:lnSpc>
                <a:spcPct val="9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pour une précision 2 fois meilleure, il faut un échantillon 4 fois plus grand.</a:t>
            </a:r>
            <a:endParaRPr sz="1800">
              <a:solidFill>
                <a:schemeClr val="dk1"/>
              </a:solidFill>
              <a:latin typeface="Calibri"/>
              <a:ea typeface="Calibri"/>
              <a:cs typeface="Calibri"/>
              <a:sym typeface="Calibri"/>
            </a:endParaRPr>
          </a:p>
          <a:p>
            <a:pPr marL="1828800" lvl="2" indent="-342900" algn="l" rtl="0">
              <a:lnSpc>
                <a:spcPct val="9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pour une précision 10 fois meilleure, il faut un échantillon 100 fois plus grand !!</a:t>
            </a: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800">
              <a:solidFill>
                <a:schemeClr val="dk1"/>
              </a:solidFill>
              <a:latin typeface="Calibri"/>
              <a:ea typeface="Calibri"/>
              <a:cs typeface="Calibri"/>
              <a:sym typeface="Calibri"/>
            </a:endParaRPr>
          </a:p>
          <a:p>
            <a:pPr marL="0" marR="0" lvl="0" indent="457200" algn="l" rtl="0">
              <a:lnSpc>
                <a:spcPct val="90000"/>
              </a:lnSpc>
              <a:spcBef>
                <a:spcPts val="0"/>
              </a:spcBef>
              <a:spcAft>
                <a:spcPts val="0"/>
              </a:spcAft>
              <a:buClr>
                <a:srgbClr val="000000"/>
              </a:buClr>
              <a:buSzPts val="1700"/>
              <a:buFont typeface="Arial"/>
              <a:buNone/>
            </a:pPr>
            <a:r>
              <a:rPr lang="fr-FR" sz="1800" b="0" i="0" u="none" strike="noStrike" cap="none">
                <a:solidFill>
                  <a:schemeClr val="dk1"/>
                </a:solidFill>
                <a:latin typeface="Calibri"/>
                <a:ea typeface="Calibri"/>
                <a:cs typeface="Calibri"/>
                <a:sym typeface="Calibri"/>
              </a:rPr>
              <a:t>ATTENTION: </a:t>
            </a:r>
            <a:r>
              <a:rPr lang="fr-FR" sz="1800" b="1" i="0" u="none" strike="noStrike" cap="none">
                <a:solidFill>
                  <a:schemeClr val="dk1"/>
                </a:solidFill>
                <a:latin typeface="Calibri"/>
                <a:ea typeface="Calibri"/>
                <a:cs typeface="Calibri"/>
                <a:sym typeface="Calibri"/>
              </a:rPr>
              <a:t>Elle ne dépend pas de la taille de la population de référence</a:t>
            </a:r>
            <a:endParaRPr sz="18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600"/>
              <a:buFont typeface="Arial"/>
              <a:buNone/>
            </a:pPr>
            <a:r>
              <a:rPr lang="fr-FR" sz="1800" b="0" i="0" u="none" strike="noStrike" cap="none">
                <a:solidFill>
                  <a:schemeClr val="dk1"/>
                </a:solidFill>
                <a:latin typeface="Calibri"/>
                <a:ea typeface="Calibri"/>
                <a:cs typeface="Calibri"/>
                <a:sym typeface="Calibri"/>
              </a:rPr>
              <a:t>Ex: Un échantillon français et luxembourgeois devront avoir la même taille pour avoir la même précision</a:t>
            </a:r>
            <a:endParaRPr sz="1800" b="1" i="0" u="none" strike="noStrike" cap="none">
              <a:solidFill>
                <a:schemeClr val="dk1"/>
              </a:solidFill>
              <a:latin typeface="Calibri"/>
              <a:ea typeface="Calibri"/>
              <a:cs typeface="Calibri"/>
              <a:sym typeface="Calibri"/>
            </a:endParaRPr>
          </a:p>
        </p:txBody>
      </p:sp>
      <p:sp>
        <p:nvSpPr>
          <p:cNvPr id="1029" name="Google Shape;1029;g32292cce303_0_36"/>
          <p:cNvSpPr/>
          <p:nvPr/>
        </p:nvSpPr>
        <p:spPr>
          <a:xfrm>
            <a:off x="5507625" y="4560625"/>
            <a:ext cx="3446700" cy="6981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30" name="Google Shape;1030;g32292cce303_0_3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(12/13)</a:t>
            </a:r>
            <a:endParaRPr sz="1400" b="0" i="0" u="none" strike="noStrike" cap="none">
              <a:solidFill>
                <a:srgbClr val="FFFFFF"/>
              </a:solidFill>
              <a:latin typeface="Arial"/>
              <a:ea typeface="Arial"/>
              <a:cs typeface="Arial"/>
              <a:sym typeface="Arial"/>
            </a:endParaRPr>
          </a:p>
        </p:txBody>
      </p:sp>
      <p:pic>
        <p:nvPicPr>
          <p:cNvPr id="1031" name="Google Shape;1031;g32292cce303_0_36"/>
          <p:cNvPicPr preferRelativeResize="0"/>
          <p:nvPr/>
        </p:nvPicPr>
        <p:blipFill>
          <a:blip r:embed="rId3">
            <a:alphaModFix/>
          </a:blip>
          <a:stretch>
            <a:fillRect/>
          </a:stretch>
        </p:blipFill>
        <p:spPr>
          <a:xfrm>
            <a:off x="2628900" y="2912500"/>
            <a:ext cx="3478095" cy="11222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g2d80ee60163_2_9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7" name="Google Shape;1037;g2d80ee60163_2_9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38" name="Google Shape;1038;g2d80ee60163_2_91"/>
          <p:cNvSpPr txBox="1"/>
          <p:nvPr/>
        </p:nvSpPr>
        <p:spPr>
          <a:xfrm>
            <a:off x="273825" y="698100"/>
            <a:ext cx="86805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1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La précision de l’estimation dépend notamment de : </a:t>
            </a: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600"/>
              <a:buFont typeface="Arial"/>
              <a:buNone/>
            </a:pPr>
            <a:endParaRPr sz="16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700"/>
              <a:buFont typeface="Arial"/>
              <a:buNone/>
            </a:pPr>
            <a:endParaRPr sz="700" b="0" i="0" u="none" strike="noStrike" cap="none">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Char char="●"/>
            </a:pPr>
            <a:r>
              <a:rPr lang="fr-FR" sz="1900" b="1">
                <a:solidFill>
                  <a:schemeClr val="dk1"/>
                </a:solidFill>
                <a:latin typeface="Calibri"/>
                <a:ea typeface="Calibri"/>
                <a:cs typeface="Calibri"/>
                <a:sym typeface="Calibri"/>
              </a:rPr>
              <a:t>2. </a:t>
            </a:r>
            <a:r>
              <a:rPr lang="fr-FR" sz="1900" b="1" i="0" u="none" strike="noStrike" cap="none">
                <a:solidFill>
                  <a:schemeClr val="dk1"/>
                </a:solidFill>
                <a:latin typeface="Calibri"/>
                <a:ea typeface="Calibri"/>
                <a:cs typeface="Calibri"/>
                <a:sym typeface="Calibri"/>
              </a:rPr>
              <a:t>du </a:t>
            </a:r>
            <a:r>
              <a:rPr lang="fr-FR" sz="1900" b="1" i="0" u="none" strike="noStrike" cap="none">
                <a:solidFill>
                  <a:srgbClr val="CC0000"/>
                </a:solidFill>
                <a:latin typeface="Calibri"/>
                <a:ea typeface="Calibri"/>
                <a:cs typeface="Calibri"/>
                <a:sym typeface="Calibri"/>
              </a:rPr>
              <a:t>niveau de confiance</a:t>
            </a:r>
            <a:r>
              <a:rPr lang="fr-FR" sz="1900" b="1" i="0" u="none" strike="noStrike" cap="none">
                <a:solidFill>
                  <a:schemeClr val="dk1"/>
                </a:solidFill>
                <a:latin typeface="Calibri"/>
                <a:ea typeface="Calibri"/>
                <a:cs typeface="Calibri"/>
                <a:sym typeface="Calibri"/>
              </a:rPr>
              <a:t> </a:t>
            </a:r>
            <a:r>
              <a:rPr lang="fr-FR" sz="1900">
                <a:solidFill>
                  <a:schemeClr val="dk1"/>
                </a:solidFill>
                <a:latin typeface="Calibri"/>
                <a:ea typeface="Calibri"/>
                <a:cs typeface="Calibri"/>
                <a:sym typeface="Calibri"/>
              </a:rPr>
              <a:t>(souvent dénoté α)</a:t>
            </a:r>
            <a:r>
              <a:rPr lang="fr-FR" sz="1900" b="1" i="0" u="none" strike="noStrike" cap="none">
                <a:solidFill>
                  <a:schemeClr val="dk1"/>
                </a:solidFill>
                <a:latin typeface="Calibri"/>
                <a:ea typeface="Calibri"/>
                <a:cs typeface="Calibri"/>
                <a:sym typeface="Calibri"/>
              </a:rPr>
              <a:t>: </a:t>
            </a:r>
            <a:endParaRPr sz="1900" b="1">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914400" marR="0" lvl="1" indent="-342900" algn="l" rtl="0">
              <a:lnSpc>
                <a:spcPct val="90000"/>
              </a:lnSpc>
              <a:spcBef>
                <a:spcPts val="0"/>
              </a:spcBef>
              <a:spcAft>
                <a:spcPts val="0"/>
              </a:spcAft>
              <a:buClr>
                <a:schemeClr val="dk1"/>
              </a:buClr>
              <a:buSzPts val="1800"/>
              <a:buFont typeface="Calibri"/>
              <a:buChar char="○"/>
            </a:pPr>
            <a:r>
              <a:rPr lang="fr-FR" sz="1800" b="0" i="0" u="none" strike="noStrike" cap="none">
                <a:solidFill>
                  <a:schemeClr val="dk1"/>
                </a:solidFill>
                <a:latin typeface="Calibri"/>
                <a:ea typeface="Calibri"/>
                <a:cs typeface="Calibri"/>
                <a:sym typeface="Calibri"/>
              </a:rPr>
              <a:t>Il est possible de calculer un IC à 98 ou 99 % → Cependant, cela aggrandira la taille de l’intervalle et affaiblira la précision de l’estimation. </a:t>
            </a:r>
            <a:endParaRPr sz="1800" b="0" i="0" u="none" strike="noStrike" cap="none">
              <a:solidFill>
                <a:schemeClr val="dk1"/>
              </a:solidFill>
              <a:latin typeface="Calibri"/>
              <a:ea typeface="Calibri"/>
              <a:cs typeface="Calibri"/>
              <a:sym typeface="Calibri"/>
            </a:endParaRPr>
          </a:p>
          <a:p>
            <a:pPr marL="914400" marR="0" lvl="1" indent="-342900" algn="l" rtl="0">
              <a:lnSpc>
                <a:spcPct val="90000"/>
              </a:lnSpc>
              <a:spcBef>
                <a:spcPts val="0"/>
              </a:spcBef>
              <a:spcAft>
                <a:spcPts val="0"/>
              </a:spcAft>
              <a:buClr>
                <a:schemeClr val="dk1"/>
              </a:buClr>
              <a:buSzPts val="1800"/>
              <a:buFont typeface="Calibri"/>
              <a:buChar char="○"/>
            </a:pPr>
            <a:r>
              <a:rPr lang="fr-FR" sz="1800" b="0" i="0" u="none" strike="noStrike" cap="none">
                <a:solidFill>
                  <a:schemeClr val="dk1"/>
                </a:solidFill>
                <a:latin typeface="Calibri"/>
                <a:ea typeface="Calibri"/>
                <a:cs typeface="Calibri"/>
                <a:sym typeface="Calibri"/>
              </a:rPr>
              <a:t>À l’inverse, pour obtenir une estimation plus précise (c’est-à-dire un intervalle plus étroit), on peut diminuer le niveau de confiance de l’intervalle et calculer un IC à 90 %. </a:t>
            </a:r>
            <a:endParaRPr sz="18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1" i="0" u="none" strike="noStrike" cap="none">
              <a:solidFill>
                <a:schemeClr val="dk1"/>
              </a:solidFill>
              <a:latin typeface="Calibri"/>
              <a:ea typeface="Calibri"/>
              <a:cs typeface="Calibri"/>
              <a:sym typeface="Calibri"/>
            </a:endParaRPr>
          </a:p>
        </p:txBody>
      </p:sp>
      <p:sp>
        <p:nvSpPr>
          <p:cNvPr id="1039" name="Google Shape;1039;g2d80ee60163_2_91"/>
          <p:cNvSpPr/>
          <p:nvPr/>
        </p:nvSpPr>
        <p:spPr>
          <a:xfrm>
            <a:off x="5507625" y="4560625"/>
            <a:ext cx="3446700" cy="6981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040" name="Google Shape;1040;g2d80ee60163_2_91"/>
          <p:cNvPicPr preferRelativeResize="0"/>
          <p:nvPr/>
        </p:nvPicPr>
        <p:blipFill rotWithShape="1">
          <a:blip r:embed="rId3">
            <a:alphaModFix/>
          </a:blip>
          <a:srcRect/>
          <a:stretch/>
        </p:blipFill>
        <p:spPr>
          <a:xfrm>
            <a:off x="4134325" y="3568775"/>
            <a:ext cx="4399920" cy="3121950"/>
          </a:xfrm>
          <a:prstGeom prst="rect">
            <a:avLst/>
          </a:prstGeom>
          <a:noFill/>
          <a:ln>
            <a:noFill/>
          </a:ln>
        </p:spPr>
      </p:pic>
      <p:sp>
        <p:nvSpPr>
          <p:cNvPr id="1041" name="Google Shape;1041;g2d80ee60163_2_91"/>
          <p:cNvSpPr txBox="1"/>
          <p:nvPr/>
        </p:nvSpPr>
        <p:spPr>
          <a:xfrm>
            <a:off x="1071400" y="4223825"/>
            <a:ext cx="3174000" cy="2177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Exemple d’IC calculés à partir d’une estimation de 20% </a:t>
            </a:r>
            <a:endParaRPr sz="17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(ex. les personnes des échantillons ayant lu plus de 5 livres dans l’année)</a:t>
            </a:r>
            <a:endParaRPr sz="1700" b="0" i="0" u="none" strike="noStrike" cap="none">
              <a:solidFill>
                <a:schemeClr val="dk1"/>
              </a:solidFill>
              <a:latin typeface="Calibri"/>
              <a:ea typeface="Calibri"/>
              <a:cs typeface="Calibri"/>
              <a:sym typeface="Calibri"/>
            </a:endParaRPr>
          </a:p>
        </p:txBody>
      </p:sp>
      <p:sp>
        <p:nvSpPr>
          <p:cNvPr id="1042" name="Google Shape;1042;g2d80ee60163_2_9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(12/13)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g32292cce303_0_4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8" name="Google Shape;1048;g32292cce303_0_4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49" name="Google Shape;1049;g32292cce303_0_46"/>
          <p:cNvSpPr txBox="1"/>
          <p:nvPr/>
        </p:nvSpPr>
        <p:spPr>
          <a:xfrm>
            <a:off x="273825" y="698100"/>
            <a:ext cx="86805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dirty="0">
                <a:solidFill>
                  <a:srgbClr val="2E5D5A"/>
                </a:solidFill>
                <a:latin typeface="Calibri"/>
                <a:ea typeface="Calibri"/>
                <a:cs typeface="Calibri"/>
                <a:sym typeface="Calibri"/>
              </a:rPr>
              <a:t>3. Quelle confiance accorder aux données ? </a:t>
            </a:r>
            <a:endParaRPr sz="2250" b="1" i="0" u="none" strike="noStrike" cap="none" dirty="0">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1250" b="1" i="0" u="none" strike="noStrike" cap="none" dirty="0">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b="0" i="0" u="none" strike="noStrike" cap="none" dirty="0">
                <a:solidFill>
                  <a:schemeClr val="dk1"/>
                </a:solidFill>
                <a:latin typeface="Calibri"/>
                <a:ea typeface="Calibri"/>
                <a:cs typeface="Calibri"/>
                <a:sym typeface="Calibri"/>
              </a:rPr>
              <a:t>L</a:t>
            </a:r>
            <a:r>
              <a:rPr lang="fr-FR" sz="1900" b="0" i="0" u="none" strike="noStrike" cap="none" dirty="0">
                <a:solidFill>
                  <a:schemeClr val="dk1"/>
                </a:solidFill>
                <a:latin typeface="Calibri"/>
                <a:ea typeface="Calibri"/>
                <a:cs typeface="Calibri"/>
                <a:sym typeface="Calibri"/>
              </a:rPr>
              <a:t>a précision de l’estimation dépend notamment de : </a:t>
            </a: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1"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fr-FR" sz="1900" b="1" dirty="0">
                <a:solidFill>
                  <a:schemeClr val="dk1"/>
                </a:solidFill>
                <a:latin typeface="Calibri"/>
                <a:ea typeface="Calibri"/>
                <a:cs typeface="Calibri"/>
                <a:sym typeface="Calibri"/>
              </a:rPr>
              <a:t>3.	</a:t>
            </a:r>
            <a:r>
              <a:rPr lang="fr-FR" sz="2000" b="1" dirty="0">
                <a:solidFill>
                  <a:schemeClr val="dk1"/>
                </a:solidFill>
                <a:latin typeface="Calibri"/>
                <a:ea typeface="Calibri"/>
                <a:cs typeface="Calibri"/>
                <a:sym typeface="Calibri"/>
              </a:rPr>
              <a:t>De l'hétérogénéité ou de la </a:t>
            </a:r>
            <a:r>
              <a:rPr lang="fr-FR" sz="2000" b="1" dirty="0">
                <a:solidFill>
                  <a:srgbClr val="CC0000"/>
                </a:solidFill>
                <a:latin typeface="Calibri"/>
                <a:ea typeface="Calibri"/>
                <a:cs typeface="Calibri"/>
                <a:sym typeface="Calibri"/>
              </a:rPr>
              <a:t>dispersion</a:t>
            </a:r>
            <a:r>
              <a:rPr lang="fr-FR" sz="2000" b="1" dirty="0">
                <a:solidFill>
                  <a:schemeClr val="dk1"/>
                </a:solidFill>
                <a:latin typeface="Calibri"/>
                <a:ea typeface="Calibri"/>
                <a:cs typeface="Calibri"/>
                <a:sym typeface="Calibri"/>
              </a:rPr>
              <a:t> </a:t>
            </a:r>
            <a:r>
              <a:rPr lang="fr-FR" sz="2000" dirty="0">
                <a:solidFill>
                  <a:schemeClr val="dk1"/>
                </a:solidFill>
                <a:latin typeface="Calibri"/>
                <a:ea typeface="Calibri"/>
                <a:cs typeface="Calibri"/>
                <a:sym typeface="Calibri"/>
              </a:rPr>
              <a:t>de la quantité d’intérêt </a:t>
            </a:r>
            <a:endParaRPr sz="2000"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dirty="0">
              <a:solidFill>
                <a:schemeClr val="dk1"/>
              </a:solidFill>
              <a:latin typeface="Calibri"/>
              <a:ea typeface="Calibri"/>
              <a:cs typeface="Calibri"/>
              <a:sym typeface="Calibri"/>
            </a:endParaRPr>
          </a:p>
          <a:p>
            <a:pPr marL="914400" marR="0" lvl="1" indent="-349250" algn="l" rtl="0">
              <a:lnSpc>
                <a:spcPct val="90000"/>
              </a:lnSpc>
              <a:spcBef>
                <a:spcPts val="0"/>
              </a:spcBef>
              <a:spcAft>
                <a:spcPts val="0"/>
              </a:spcAft>
              <a:buClr>
                <a:schemeClr val="dk1"/>
              </a:buClr>
              <a:buSzPts val="1900"/>
              <a:buFont typeface="Calibri"/>
              <a:buChar char="○"/>
            </a:pPr>
            <a:r>
              <a:rPr lang="fr-FR" sz="1900" dirty="0">
                <a:solidFill>
                  <a:schemeClr val="dk1"/>
                </a:solidFill>
                <a:latin typeface="Calibri"/>
                <a:ea typeface="Calibri"/>
                <a:cs typeface="Calibri"/>
                <a:sym typeface="Calibri"/>
              </a:rPr>
              <a:t>Plus la population-cible est hétérogène, plus les valeurs de notre échantillon vont avoir tendance à être hétérogènes. L’intervalle de confiance sera donc plus large.</a:t>
            </a:r>
            <a:endParaRPr sz="1900" dirty="0">
              <a:solidFill>
                <a:schemeClr val="dk1"/>
              </a:solidFill>
              <a:latin typeface="Calibri"/>
              <a:ea typeface="Calibri"/>
              <a:cs typeface="Calibri"/>
              <a:sym typeface="Calibri"/>
            </a:endParaRPr>
          </a:p>
          <a:p>
            <a:pPr marL="914400" marR="0" lvl="1" indent="-349250" algn="l" rtl="0">
              <a:lnSpc>
                <a:spcPct val="90000"/>
              </a:lnSpc>
              <a:spcBef>
                <a:spcPts val="0"/>
              </a:spcBef>
              <a:spcAft>
                <a:spcPts val="0"/>
              </a:spcAft>
              <a:buClr>
                <a:schemeClr val="dk1"/>
              </a:buClr>
              <a:buSzPts val="1900"/>
              <a:buFont typeface="Calibri"/>
              <a:buChar char="○"/>
            </a:pPr>
            <a:r>
              <a:rPr lang="fr-FR" sz="1900" dirty="0">
                <a:solidFill>
                  <a:schemeClr val="dk1"/>
                </a:solidFill>
                <a:latin typeface="Calibri"/>
                <a:ea typeface="Calibri"/>
                <a:cs typeface="Calibri"/>
                <a:sym typeface="Calibri"/>
              </a:rPr>
              <a:t>Si on reprend notre formule, cela dépend de l’écart-type (</a:t>
            </a:r>
            <a:r>
              <a:rPr lang="fr-FR" sz="1900" dirty="0" err="1">
                <a:solidFill>
                  <a:schemeClr val="dk1"/>
                </a:solidFill>
                <a:latin typeface="Calibri"/>
                <a:ea typeface="Calibri"/>
                <a:cs typeface="Calibri"/>
                <a:sym typeface="Calibri"/>
              </a:rPr>
              <a:t>σ</a:t>
            </a:r>
            <a:r>
              <a:rPr lang="fr-FR" sz="1900" dirty="0">
                <a:solidFill>
                  <a:schemeClr val="dk1"/>
                </a:solidFill>
                <a:latin typeface="Calibri"/>
                <a:ea typeface="Calibri"/>
                <a:cs typeface="Calibri"/>
                <a:sym typeface="Calibri"/>
              </a:rPr>
              <a:t>) (définition au prochain cours)</a:t>
            </a:r>
            <a:endParaRPr sz="1900"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dirty="0">
              <a:solidFill>
                <a:schemeClr val="dk1"/>
              </a:solidFill>
              <a:latin typeface="Calibri"/>
              <a:ea typeface="Calibri"/>
              <a:cs typeface="Calibri"/>
              <a:sym typeface="Calibri"/>
            </a:endParaRPr>
          </a:p>
          <a:p>
            <a:pPr marL="914400" marR="0" lvl="1" indent="-349250" algn="l" rtl="0">
              <a:lnSpc>
                <a:spcPct val="90000"/>
              </a:lnSpc>
              <a:spcBef>
                <a:spcPts val="0"/>
              </a:spcBef>
              <a:spcAft>
                <a:spcPts val="0"/>
              </a:spcAft>
              <a:buClr>
                <a:schemeClr val="dk1"/>
              </a:buClr>
              <a:buSzPts val="1900"/>
              <a:buFont typeface="Calibri"/>
              <a:buChar char="○"/>
            </a:pPr>
            <a:r>
              <a:rPr lang="fr-FR" sz="1900" dirty="0">
                <a:solidFill>
                  <a:schemeClr val="dk1"/>
                </a:solidFill>
                <a:latin typeface="Calibri"/>
                <a:ea typeface="Calibri"/>
                <a:cs typeface="Calibri"/>
                <a:sym typeface="Calibri"/>
              </a:rPr>
              <a:t>Si jamais dans mon échantillon</a:t>
            </a:r>
            <a:endParaRPr sz="1900" dirty="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900" dirty="0">
                <a:solidFill>
                  <a:schemeClr val="dk1"/>
                </a:solidFill>
                <a:latin typeface="Calibri"/>
                <a:ea typeface="Calibri"/>
                <a:cs typeface="Calibri"/>
                <a:sym typeface="Calibri"/>
              </a:rPr>
              <a:t>sud-africain, je restreignais ma </a:t>
            </a:r>
            <a:endParaRPr sz="1900" dirty="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900" dirty="0">
                <a:solidFill>
                  <a:schemeClr val="dk1"/>
                </a:solidFill>
                <a:latin typeface="Calibri"/>
                <a:ea typeface="Calibri"/>
                <a:cs typeface="Calibri"/>
                <a:sym typeface="Calibri"/>
              </a:rPr>
              <a:t>population-cible aux individus</a:t>
            </a:r>
            <a:endParaRPr sz="1900" dirty="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900" dirty="0">
                <a:solidFill>
                  <a:schemeClr val="dk1"/>
                </a:solidFill>
                <a:latin typeface="Calibri"/>
                <a:ea typeface="Calibri"/>
                <a:cs typeface="Calibri"/>
                <a:sym typeface="Calibri"/>
              </a:rPr>
              <a:t>entre 10 et 40 ans</a:t>
            </a:r>
            <a:endParaRPr sz="1900" dirty="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900" dirty="0">
                <a:solidFill>
                  <a:schemeClr val="dk1"/>
                </a:solidFill>
                <a:latin typeface="Calibri"/>
                <a:ea typeface="Calibri"/>
                <a:cs typeface="Calibri"/>
                <a:sym typeface="Calibri"/>
              </a:rPr>
              <a:t>Mon IC serait réduit </a:t>
            </a:r>
            <a:r>
              <a:rPr lang="fr-FR" sz="1700" dirty="0">
                <a:solidFill>
                  <a:schemeClr val="dk1"/>
                </a:solidFill>
                <a:latin typeface="Calibri"/>
                <a:ea typeface="Calibri"/>
                <a:cs typeface="Calibri"/>
                <a:sym typeface="Calibri"/>
              </a:rPr>
              <a:t>(même </a:t>
            </a:r>
            <a:endParaRPr sz="1700" dirty="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700" dirty="0">
                <a:solidFill>
                  <a:schemeClr val="dk1"/>
                </a:solidFill>
                <a:latin typeface="Calibri"/>
                <a:ea typeface="Calibri"/>
                <a:cs typeface="Calibri"/>
                <a:sym typeface="Calibri"/>
              </a:rPr>
              <a:t>si la moyenne d’âge </a:t>
            </a:r>
            <a:endParaRPr sz="1700" dirty="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700" dirty="0">
                <a:solidFill>
                  <a:schemeClr val="dk1"/>
                </a:solidFill>
                <a:latin typeface="Calibri"/>
                <a:ea typeface="Calibri"/>
                <a:cs typeface="Calibri"/>
                <a:sym typeface="Calibri"/>
              </a:rPr>
              <a:t>serait peut-être différente)</a:t>
            </a:r>
            <a:endParaRPr sz="1700"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dirty="0">
              <a:solidFill>
                <a:schemeClr val="dk1"/>
              </a:solidFill>
              <a:latin typeface="Calibri"/>
              <a:ea typeface="Calibri"/>
              <a:cs typeface="Calibri"/>
              <a:sym typeface="Calibri"/>
            </a:endParaRPr>
          </a:p>
        </p:txBody>
      </p:sp>
      <p:sp>
        <p:nvSpPr>
          <p:cNvPr id="1050" name="Google Shape;1050;g32292cce303_0_4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(12/13)</a:t>
            </a:r>
            <a:endParaRPr sz="1400" b="0" i="0" u="none" strike="noStrike" cap="none">
              <a:solidFill>
                <a:srgbClr val="FFFFFF"/>
              </a:solidFill>
              <a:latin typeface="Arial"/>
              <a:ea typeface="Arial"/>
              <a:cs typeface="Arial"/>
              <a:sym typeface="Arial"/>
            </a:endParaRPr>
          </a:p>
        </p:txBody>
      </p:sp>
      <p:pic>
        <p:nvPicPr>
          <p:cNvPr id="1051" name="Google Shape;1051;g32292cce303_0_46"/>
          <p:cNvPicPr preferRelativeResize="0"/>
          <p:nvPr/>
        </p:nvPicPr>
        <p:blipFill>
          <a:blip r:embed="rId3">
            <a:alphaModFix/>
          </a:blip>
          <a:stretch>
            <a:fillRect/>
          </a:stretch>
        </p:blipFill>
        <p:spPr>
          <a:xfrm>
            <a:off x="1231150" y="3608800"/>
            <a:ext cx="2955549" cy="953650"/>
          </a:xfrm>
          <a:prstGeom prst="rect">
            <a:avLst/>
          </a:prstGeom>
          <a:noFill/>
          <a:ln>
            <a:noFill/>
          </a:ln>
        </p:spPr>
      </p:pic>
      <p:pic>
        <p:nvPicPr>
          <p:cNvPr id="1052" name="Google Shape;1052;g32292cce303_0_46"/>
          <p:cNvPicPr preferRelativeResize="0"/>
          <p:nvPr/>
        </p:nvPicPr>
        <p:blipFill>
          <a:blip r:embed="rId4">
            <a:alphaModFix/>
          </a:blip>
          <a:stretch>
            <a:fillRect/>
          </a:stretch>
        </p:blipFill>
        <p:spPr>
          <a:xfrm>
            <a:off x="4340825" y="3680525"/>
            <a:ext cx="4539075" cy="3046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3273c2fc512_0_62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a:t>
            </a:fld>
            <a:endParaRPr sz="1000">
              <a:solidFill>
                <a:srgbClr val="808080"/>
              </a:solidFill>
              <a:latin typeface="Arial"/>
              <a:ea typeface="Arial"/>
              <a:cs typeface="Arial"/>
              <a:sym typeface="Arial"/>
            </a:endParaRPr>
          </a:p>
        </p:txBody>
      </p:sp>
      <p:sp>
        <p:nvSpPr>
          <p:cNvPr id="241" name="Google Shape;241;g3273c2fc512_0_62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 name="Google Shape;242;g3273c2fc512_0_62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43" name="Google Shape;243;g3273c2fc512_0_625"/>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Donnez un exemple de méthode d’analyse quantitative de données </a:t>
            </a:r>
            <a:r>
              <a:rPr lang="fr-FR" sz="1600" b="1" i="1">
                <a:solidFill>
                  <a:srgbClr val="2E5D5A"/>
                </a:solidFill>
                <a:latin typeface="Calibri"/>
                <a:ea typeface="Calibri"/>
                <a:cs typeface="Calibri"/>
                <a:sym typeface="Calibri"/>
              </a:rPr>
              <a:t>a priori </a:t>
            </a:r>
            <a:r>
              <a:rPr lang="fr-FR" sz="1600" b="1">
                <a:solidFill>
                  <a:srgbClr val="2E5D5A"/>
                </a:solidFill>
                <a:latin typeface="Calibri"/>
                <a:ea typeface="Calibri"/>
                <a:cs typeface="Calibri"/>
                <a:sym typeface="Calibri"/>
              </a:rPr>
              <a:t>qualitatives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lexicométrie, l’étude statistiques des mots utilisés dans un texte/discours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Est-ce que les statistiques ethniques (demander la couleur de peau, ou une appartenance raciale - noir, blanc, asiatique…)  sont autorisées en France ?</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44" name="Google Shape;244;g3273c2fc512_0_625"/>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g2d80ee60163_2_11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8" name="Google Shape;1058;g2d80ee60163_2_11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59" name="Google Shape;1059;g2d80ee60163_2_117"/>
          <p:cNvSpPr txBox="1"/>
          <p:nvPr/>
        </p:nvSpPr>
        <p:spPr>
          <a:xfrm>
            <a:off x="273825" y="698100"/>
            <a:ext cx="86805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dirty="0">
                <a:solidFill>
                  <a:srgbClr val="2E5D5A"/>
                </a:solidFill>
                <a:latin typeface="Calibri"/>
                <a:ea typeface="Calibri"/>
                <a:cs typeface="Calibri"/>
                <a:sym typeface="Calibri"/>
              </a:rPr>
              <a:t>3. Quelle confiance accorder aux données ? </a:t>
            </a:r>
            <a:endParaRPr sz="2250" b="1" i="0" u="none" strike="noStrike" cap="none" dirty="0">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1250" b="1" i="0" u="none" strike="noStrike" cap="none" dirty="0">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b="0" i="0" u="none" strike="noStrike" cap="none" dirty="0">
                <a:solidFill>
                  <a:schemeClr val="dk1"/>
                </a:solidFill>
                <a:latin typeface="Calibri"/>
                <a:ea typeface="Calibri"/>
                <a:cs typeface="Calibri"/>
                <a:sym typeface="Calibri"/>
              </a:rPr>
              <a:t>L</a:t>
            </a:r>
            <a:r>
              <a:rPr lang="fr-FR" sz="1900" b="0" i="0" u="none" strike="noStrike" cap="none" dirty="0">
                <a:solidFill>
                  <a:schemeClr val="dk1"/>
                </a:solidFill>
                <a:latin typeface="Calibri"/>
                <a:ea typeface="Calibri"/>
                <a:cs typeface="Calibri"/>
                <a:sym typeface="Calibri"/>
              </a:rPr>
              <a:t>a précision de l’estimation dépend notamment de : </a:t>
            </a:r>
            <a:endParaRPr sz="1900" b="0" i="0" u="none" strike="noStrike" cap="none" dirty="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900" b="1"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fr-FR" sz="1900" b="1" dirty="0">
                <a:solidFill>
                  <a:schemeClr val="dk1"/>
                </a:solidFill>
                <a:latin typeface="Calibri"/>
                <a:ea typeface="Calibri"/>
                <a:cs typeface="Calibri"/>
                <a:sym typeface="Calibri"/>
              </a:rPr>
              <a:t>4.	</a:t>
            </a:r>
            <a:r>
              <a:rPr lang="fr-FR" sz="1900" b="1" i="0" u="none" strike="noStrike" cap="none" dirty="0">
                <a:solidFill>
                  <a:schemeClr val="dk1"/>
                </a:solidFill>
                <a:latin typeface="Calibri"/>
                <a:ea typeface="Calibri"/>
                <a:cs typeface="Calibri"/>
                <a:sym typeface="Calibri"/>
              </a:rPr>
              <a:t>Pour les proportions:</a:t>
            </a:r>
            <a:r>
              <a:rPr lang="fr-FR" sz="1900" b="0" i="0" u="none" strike="noStrike" cap="none" dirty="0">
                <a:solidFill>
                  <a:schemeClr val="dk1"/>
                </a:solidFill>
                <a:latin typeface="Calibri"/>
                <a:ea typeface="Calibri"/>
                <a:cs typeface="Calibri"/>
                <a:sym typeface="Calibri"/>
              </a:rPr>
              <a:t> </a:t>
            </a:r>
            <a:r>
              <a:rPr lang="fr-FR" sz="1900" b="1" i="0" u="none" strike="noStrike" cap="none" dirty="0">
                <a:solidFill>
                  <a:schemeClr val="dk1"/>
                </a:solidFill>
                <a:latin typeface="Calibri"/>
                <a:ea typeface="Calibri"/>
                <a:cs typeface="Calibri"/>
                <a:sym typeface="Calibri"/>
              </a:rPr>
              <a:t>à quel point la valeur est proche de 50%.</a:t>
            </a:r>
            <a:endParaRPr sz="1900" b="1" i="0" u="none" strike="noStrike" cap="none" dirty="0">
              <a:solidFill>
                <a:schemeClr val="dk1"/>
              </a:solidFill>
              <a:latin typeface="Calibri"/>
              <a:ea typeface="Calibri"/>
              <a:cs typeface="Calibri"/>
              <a:sym typeface="Calibri"/>
            </a:endParaRPr>
          </a:p>
          <a:p>
            <a:pPr marL="914400" marR="0" lvl="1" indent="-349250" algn="l" rtl="0">
              <a:lnSpc>
                <a:spcPct val="90000"/>
              </a:lnSpc>
              <a:spcBef>
                <a:spcPts val="0"/>
              </a:spcBef>
              <a:spcAft>
                <a:spcPts val="0"/>
              </a:spcAft>
              <a:buClr>
                <a:schemeClr val="dk1"/>
              </a:buClr>
              <a:buSzPts val="1900"/>
              <a:buFont typeface="Calibri"/>
              <a:buChar char="○"/>
            </a:pPr>
            <a:r>
              <a:rPr lang="fr-FR" sz="1900" b="0" i="0" u="none" strike="noStrike" cap="none" dirty="0">
                <a:solidFill>
                  <a:schemeClr val="dk1"/>
                </a:solidFill>
                <a:latin typeface="Calibri"/>
                <a:ea typeface="Calibri"/>
                <a:cs typeface="Calibri"/>
                <a:sym typeface="Calibri"/>
              </a:rPr>
              <a:t>Si la vraie valeur est de 8% l’IC sera plus restreint que si elle est de 50%, à taille d’échantillon et à niveau de confiance égal</a:t>
            </a: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r>
              <a:rPr lang="fr-FR" sz="1900" b="0" i="0" u="none" strike="noStrike" cap="none" dirty="0">
                <a:solidFill>
                  <a:schemeClr val="dk1"/>
                </a:solidFill>
                <a:latin typeface="Calibri"/>
                <a:ea typeface="Calibri"/>
                <a:cs typeface="Calibri"/>
                <a:sym typeface="Calibri"/>
              </a:rPr>
              <a:t>→ Cette propriété a un impact important notamment pour les sondages politiques où deux partis/candidats principaux sont proches des 50% des voix</a:t>
            </a: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dirty="0">
              <a:solidFill>
                <a:schemeClr val="dk1"/>
              </a:solidFill>
              <a:latin typeface="Calibri"/>
              <a:ea typeface="Calibri"/>
              <a:cs typeface="Calibri"/>
              <a:sym typeface="Calibri"/>
            </a:endParaRPr>
          </a:p>
        </p:txBody>
      </p:sp>
      <p:sp>
        <p:nvSpPr>
          <p:cNvPr id="1060" name="Google Shape;1060;g2d80ee60163_2_117"/>
          <p:cNvSpPr/>
          <p:nvPr/>
        </p:nvSpPr>
        <p:spPr>
          <a:xfrm>
            <a:off x="5507625" y="4560625"/>
            <a:ext cx="3446700" cy="6981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61" name="Google Shape;1061;g2d80ee60163_2_117"/>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(12/13)</a:t>
            </a:r>
            <a:endParaRPr sz="1400" b="0" i="0" u="none" strike="noStrike" cap="none">
              <a:solidFill>
                <a:srgbClr val="FFFFFF"/>
              </a:solidFill>
              <a:latin typeface="Arial"/>
              <a:ea typeface="Arial"/>
              <a:cs typeface="Arial"/>
              <a:sym typeface="Arial"/>
            </a:endParaRPr>
          </a:p>
        </p:txBody>
      </p:sp>
      <p:graphicFrame>
        <p:nvGraphicFramePr>
          <p:cNvPr id="1062" name="Google Shape;1062;g2d80ee60163_2_117"/>
          <p:cNvGraphicFramePr/>
          <p:nvPr/>
        </p:nvGraphicFramePr>
        <p:xfrm>
          <a:off x="4431675" y="3104788"/>
          <a:ext cx="3909350" cy="2310725"/>
        </p:xfrm>
        <a:graphic>
          <a:graphicData uri="http://schemas.openxmlformats.org/drawingml/2006/table">
            <a:tbl>
              <a:tblPr>
                <a:noFill/>
                <a:tableStyleId>{45D4F992-F188-4BFF-BEF0-EBDC92F988EC}</a:tableStyleId>
              </a:tblPr>
              <a:tblGrid>
                <a:gridCol w="1954675">
                  <a:extLst>
                    <a:ext uri="{9D8B030D-6E8A-4147-A177-3AD203B41FA5}">
                      <a16:colId xmlns:a16="http://schemas.microsoft.com/office/drawing/2014/main" val="20000"/>
                    </a:ext>
                  </a:extLst>
                </a:gridCol>
                <a:gridCol w="1954675">
                  <a:extLst>
                    <a:ext uri="{9D8B030D-6E8A-4147-A177-3AD203B41FA5}">
                      <a16:colId xmlns:a16="http://schemas.microsoft.com/office/drawing/2014/main" val="20001"/>
                    </a:ext>
                  </a:extLst>
                </a:gridCol>
              </a:tblGrid>
              <a:tr h="397350">
                <a:tc>
                  <a:txBody>
                    <a:bodyPr/>
                    <a:lstStyle/>
                    <a:p>
                      <a:pPr marL="0" marR="0" lvl="0" indent="0" algn="l" rtl="0">
                        <a:lnSpc>
                          <a:spcPct val="100000"/>
                        </a:lnSpc>
                        <a:spcBef>
                          <a:spcPts val="0"/>
                        </a:spcBef>
                        <a:spcAft>
                          <a:spcPts val="0"/>
                        </a:spcAft>
                        <a:buClr>
                          <a:srgbClr val="000000"/>
                        </a:buClr>
                        <a:buSzPts val="1300"/>
                        <a:buFont typeface="Arial"/>
                        <a:buNone/>
                      </a:pPr>
                      <a:r>
                        <a:rPr lang="fr-FR" sz="1300" u="none" strike="noStrike" cap="none"/>
                        <a:t>Proportion observée</a:t>
                      </a:r>
                      <a:endParaRPr sz="13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fr-FR" sz="1200" u="none" strike="noStrike" cap="none"/>
                        <a:t>Intervalle de confiance</a:t>
                      </a:r>
                      <a:endParaRPr sz="1200" u="none" strike="noStrike" cap="none"/>
                    </a:p>
                  </a:txBody>
                  <a:tcPr marL="91425" marR="91425" marT="91425" marB="91425"/>
                </a:tc>
                <a:extLst>
                  <a:ext uri="{0D108BD9-81ED-4DB2-BD59-A6C34878D82A}">
                    <a16:rowId xmlns:a16="http://schemas.microsoft.com/office/drawing/2014/main" val="10000"/>
                  </a:ext>
                </a:extLst>
              </a:tr>
              <a:tr h="382675">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5%</a:t>
                      </a:r>
                      <a:endParaRPr sz="1300" u="none" strike="noStrike" cap="none"/>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fr-FR" sz="1300" u="none" strike="noStrike" cap="none">
                          <a:solidFill>
                            <a:schemeClr val="dk1"/>
                          </a:solidFill>
                        </a:rPr>
                        <a:t>[0,7; 0,9] ou +- 4,3%</a:t>
                      </a:r>
                      <a:endParaRPr sz="1300" u="none" strike="noStrike" cap="none"/>
                    </a:p>
                  </a:txBody>
                  <a:tcPr marL="91425" marR="91425" marT="91425" marB="91425"/>
                </a:tc>
                <a:extLst>
                  <a:ext uri="{0D108BD9-81ED-4DB2-BD59-A6C34878D82A}">
                    <a16:rowId xmlns:a16="http://schemas.microsoft.com/office/drawing/2014/main" val="10001"/>
                  </a:ext>
                </a:extLst>
              </a:tr>
              <a:tr h="382675">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20%</a:t>
                      </a:r>
                      <a:endParaRPr sz="13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[12,2; 27,8] ou +- 7,8%</a:t>
                      </a:r>
                      <a:endParaRPr sz="1300" u="none" strike="noStrike" cap="none"/>
                    </a:p>
                  </a:txBody>
                  <a:tcPr marL="91425" marR="91425" marT="91425" marB="91425"/>
                </a:tc>
                <a:extLst>
                  <a:ext uri="{0D108BD9-81ED-4DB2-BD59-A6C34878D82A}">
                    <a16:rowId xmlns:a16="http://schemas.microsoft.com/office/drawing/2014/main" val="10002"/>
                  </a:ext>
                </a:extLst>
              </a:tr>
              <a:tr h="382675">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50%</a:t>
                      </a:r>
                      <a:endParaRPr sz="13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[40,2: 59,8] ou +- 9,8%</a:t>
                      </a:r>
                      <a:endParaRPr sz="1300" u="none" strike="noStrike" cap="none"/>
                    </a:p>
                  </a:txBody>
                  <a:tcPr marL="91425" marR="91425" marT="91425" marB="91425"/>
                </a:tc>
                <a:extLst>
                  <a:ext uri="{0D108BD9-81ED-4DB2-BD59-A6C34878D82A}">
                    <a16:rowId xmlns:a16="http://schemas.microsoft.com/office/drawing/2014/main" val="10003"/>
                  </a:ext>
                </a:extLst>
              </a:tr>
              <a:tr h="382675">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80%</a:t>
                      </a:r>
                      <a:endParaRPr sz="13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solidFill>
                            <a:schemeClr val="dk1"/>
                          </a:solidFill>
                        </a:rPr>
                        <a:t>[72,1: 87,8] </a:t>
                      </a:r>
                      <a:r>
                        <a:rPr lang="fr-FR" sz="1300" u="none" strike="noStrike" cap="none"/>
                        <a:t>ou +- 7,8%</a:t>
                      </a:r>
                      <a:endParaRPr sz="1300" u="none" strike="noStrike" cap="none"/>
                    </a:p>
                  </a:txBody>
                  <a:tcPr marL="91425" marR="91425" marT="91425" marB="91425"/>
                </a:tc>
                <a:extLst>
                  <a:ext uri="{0D108BD9-81ED-4DB2-BD59-A6C34878D82A}">
                    <a16:rowId xmlns:a16="http://schemas.microsoft.com/office/drawing/2014/main" val="10004"/>
                  </a:ext>
                </a:extLst>
              </a:tr>
              <a:tr h="382675">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95%</a:t>
                      </a:r>
                      <a:endParaRPr sz="13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solidFill>
                            <a:schemeClr val="dk1"/>
                          </a:solidFill>
                        </a:rPr>
                        <a:t>[90,7: 99,2] </a:t>
                      </a:r>
                      <a:r>
                        <a:rPr lang="fr-FR" sz="1300" u="none" strike="noStrike" cap="none"/>
                        <a:t>ou +- 4,3%</a:t>
                      </a:r>
                      <a:endParaRPr sz="1300" u="none" strike="noStrike" cap="none"/>
                    </a:p>
                  </a:txBody>
                  <a:tcPr marL="91425" marR="91425" marT="91425" marB="91425"/>
                </a:tc>
                <a:extLst>
                  <a:ext uri="{0D108BD9-81ED-4DB2-BD59-A6C34878D82A}">
                    <a16:rowId xmlns:a16="http://schemas.microsoft.com/office/drawing/2014/main" val="10005"/>
                  </a:ext>
                </a:extLst>
              </a:tr>
            </a:tbl>
          </a:graphicData>
        </a:graphic>
      </p:graphicFrame>
      <p:sp>
        <p:nvSpPr>
          <p:cNvPr id="1063" name="Google Shape;1063;g2d80ee60163_2_117"/>
          <p:cNvSpPr txBox="1"/>
          <p:nvPr/>
        </p:nvSpPr>
        <p:spPr>
          <a:xfrm>
            <a:off x="563750" y="3276975"/>
            <a:ext cx="3174000" cy="84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Exemple d’IC calculés pour un échantillon n=500, et un niveau de confiance de 90%</a:t>
            </a:r>
            <a:endParaRPr sz="1700" b="0" i="0" u="none" strike="noStrike" cap="non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g2abfc56776a_0_5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9" name="Google Shape;1069;g2abfc56776a_0_5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70" name="Google Shape;1070;g2abfc56776a_0_52"/>
          <p:cNvSpPr txBox="1"/>
          <p:nvPr/>
        </p:nvSpPr>
        <p:spPr>
          <a:xfrm>
            <a:off x="363300" y="994925"/>
            <a:ext cx="80712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dirty="0">
                <a:solidFill>
                  <a:srgbClr val="2E5D5A"/>
                </a:solidFill>
                <a:latin typeface="Calibri"/>
                <a:ea typeface="Calibri"/>
                <a:cs typeface="Calibri"/>
                <a:sym typeface="Calibri"/>
              </a:rPr>
              <a:t>3. Quelle confiance accord</a:t>
            </a:r>
            <a:r>
              <a:rPr lang="fr-FR" sz="2250" b="1" dirty="0">
                <a:solidFill>
                  <a:srgbClr val="2E5D5A"/>
                </a:solidFill>
                <a:latin typeface="Calibri"/>
                <a:ea typeface="Calibri"/>
                <a:cs typeface="Calibri"/>
                <a:sym typeface="Calibri"/>
              </a:rPr>
              <a:t>er</a:t>
            </a:r>
            <a:r>
              <a:rPr lang="fr-FR" sz="2250" b="1" i="0" u="none" strike="noStrike" cap="none" dirty="0">
                <a:solidFill>
                  <a:srgbClr val="2E5D5A"/>
                </a:solidFill>
                <a:latin typeface="Calibri"/>
                <a:ea typeface="Calibri"/>
                <a:cs typeface="Calibri"/>
                <a:sym typeface="Calibri"/>
              </a:rPr>
              <a:t> aux données ? </a:t>
            </a:r>
            <a:endParaRPr sz="2250" b="1" i="0" u="none" strike="noStrike" cap="none" dirty="0">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dirty="0">
              <a:solidFill>
                <a:srgbClr val="2E5D5A"/>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dirty="0">
                <a:solidFill>
                  <a:schemeClr val="dk1"/>
                </a:solidFill>
                <a:latin typeface="Calibri"/>
                <a:ea typeface="Calibri"/>
                <a:cs typeface="Calibri"/>
                <a:sym typeface="Calibri"/>
              </a:rPr>
              <a:t>Attention : </a:t>
            </a:r>
            <a:r>
              <a:rPr lang="fr-FR" sz="1900" b="1" i="0" u="none" strike="noStrike" cap="none" dirty="0">
                <a:solidFill>
                  <a:srgbClr val="980000"/>
                </a:solidFill>
                <a:latin typeface="Calibri"/>
                <a:ea typeface="Calibri"/>
                <a:cs typeface="Calibri"/>
                <a:sym typeface="Calibri"/>
              </a:rPr>
              <a:t>Inférence ≠ Représentativité </a:t>
            </a:r>
            <a:endParaRPr sz="1900" b="1" i="0" u="none" strike="noStrike" cap="none" dirty="0">
              <a:solidFill>
                <a:srgbClr val="98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b="0" i="0" u="none" strike="noStrike" cap="none" dirty="0">
                <a:solidFill>
                  <a:schemeClr val="dk1"/>
                </a:solidFill>
                <a:latin typeface="Calibri"/>
                <a:ea typeface="Calibri"/>
                <a:cs typeface="Calibri"/>
                <a:sym typeface="Calibri"/>
              </a:rPr>
              <a:t>Les méthodes d’inférences statistiques ne permettent en aucun cas de contrôler les biais de recrutement et de sélection ! </a:t>
            </a:r>
            <a:r>
              <a:rPr lang="fr-FR" sz="1700" b="1" i="0" u="none" strike="noStrike" cap="none" dirty="0">
                <a:solidFill>
                  <a:schemeClr val="dk1"/>
                </a:solidFill>
                <a:latin typeface="Calibri"/>
                <a:ea typeface="Calibri"/>
                <a:cs typeface="Calibri"/>
                <a:sym typeface="Calibri"/>
              </a:rPr>
              <a:t>La construction d’un échantillon représentatif est souvent un prérequis pour utiliser des méthodes d’inférence statistique</a:t>
            </a:r>
            <a:r>
              <a:rPr lang="fr-FR" sz="1700" b="0" i="0" u="none" strike="noStrike" cap="none" dirty="0">
                <a:solidFill>
                  <a:schemeClr val="dk1"/>
                </a:solidFill>
                <a:latin typeface="Calibri"/>
                <a:ea typeface="Calibri"/>
                <a:cs typeface="Calibri"/>
                <a:sym typeface="Calibri"/>
              </a:rPr>
              <a:t>. </a:t>
            </a:r>
            <a:endParaRPr sz="17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500"/>
              <a:buFont typeface="Arial"/>
              <a:buNone/>
            </a:pPr>
            <a:r>
              <a:rPr lang="fr-FR" sz="1500" b="0" i="0" u="none" strike="noStrike" cap="none" dirty="0">
                <a:solidFill>
                  <a:schemeClr val="dk1"/>
                </a:solidFill>
                <a:latin typeface="Calibri"/>
                <a:ea typeface="Calibri"/>
                <a:cs typeface="Calibri"/>
                <a:sym typeface="Calibri"/>
              </a:rPr>
              <a:t>Exemple : </a:t>
            </a:r>
            <a:endParaRPr sz="1500" b="0" i="0" u="none" strike="noStrike" cap="none" dirty="0">
              <a:solidFill>
                <a:schemeClr val="dk1"/>
              </a:solidFill>
              <a:latin typeface="Calibri"/>
              <a:ea typeface="Calibri"/>
              <a:cs typeface="Calibri"/>
              <a:sym typeface="Calibri"/>
            </a:endParaRPr>
          </a:p>
          <a:p>
            <a:pPr marL="133350" marR="0" lvl="0" algn="l" rtl="0">
              <a:lnSpc>
                <a:spcPct val="90000"/>
              </a:lnSpc>
              <a:spcBef>
                <a:spcPts val="0"/>
              </a:spcBef>
              <a:spcAft>
                <a:spcPts val="0"/>
              </a:spcAft>
              <a:buClr>
                <a:schemeClr val="dk1"/>
              </a:buClr>
              <a:buSzPts val="1500"/>
            </a:pPr>
            <a:endParaRPr lang="fr-FR" sz="1500" dirty="0">
              <a:solidFill>
                <a:schemeClr val="dk1"/>
              </a:solidFill>
              <a:latin typeface="Calibri"/>
              <a:ea typeface="Calibri"/>
              <a:cs typeface="Calibri"/>
              <a:sym typeface="Calibri"/>
            </a:endParaRPr>
          </a:p>
          <a:p>
            <a:pPr marL="133350" marR="0" lvl="0" algn="l" rtl="0">
              <a:lnSpc>
                <a:spcPct val="90000"/>
              </a:lnSpc>
              <a:spcBef>
                <a:spcPts val="0"/>
              </a:spcBef>
              <a:spcAft>
                <a:spcPts val="0"/>
              </a:spcAft>
              <a:buClr>
                <a:schemeClr val="dk1"/>
              </a:buClr>
              <a:buSzPts val="1500"/>
            </a:pPr>
            <a:r>
              <a:rPr lang="fr-FR" sz="1500" b="0" i="0" u="none" strike="noStrike" cap="none" dirty="0">
                <a:solidFill>
                  <a:schemeClr val="dk1"/>
                </a:solidFill>
                <a:latin typeface="Calibri"/>
                <a:ea typeface="Calibri"/>
                <a:cs typeface="Calibri"/>
                <a:sym typeface="Calibri"/>
              </a:rPr>
              <a:t>1. Imaginons qu’on veuille conduire une enquête sur la sexualité des jeunes adultes. Notre échantillon n’est composé que de volontaires, mais il compte plusieurs milliers d’individus. </a:t>
            </a:r>
            <a:endParaRPr sz="1400" b="0" i="0" u="none" strike="noStrike" cap="none" dirty="0">
              <a:solidFill>
                <a:srgbClr val="000000"/>
              </a:solidFill>
              <a:latin typeface="Arial"/>
              <a:ea typeface="Arial"/>
              <a:cs typeface="Arial"/>
              <a:sym typeface="Arial"/>
            </a:endParaRPr>
          </a:p>
          <a:p>
            <a:pPr marL="457200" marR="0" lvl="0" indent="-228600" algn="l" rtl="0">
              <a:lnSpc>
                <a:spcPct val="90000"/>
              </a:lnSpc>
              <a:spcBef>
                <a:spcPts val="0"/>
              </a:spcBef>
              <a:spcAft>
                <a:spcPts val="0"/>
              </a:spcAft>
              <a:buClr>
                <a:schemeClr val="dk1"/>
              </a:buClr>
              <a:buSzPts val="1500"/>
              <a:buFont typeface="Calibri"/>
              <a:buNone/>
            </a:pPr>
            <a:endParaRPr sz="1500" b="0" i="0" u="none" strike="noStrike" cap="none" dirty="0">
              <a:solidFill>
                <a:schemeClr val="dk1"/>
              </a:solidFill>
              <a:latin typeface="Calibri"/>
              <a:ea typeface="Calibri"/>
              <a:cs typeface="Calibri"/>
              <a:sym typeface="Calibri"/>
            </a:endParaRPr>
          </a:p>
          <a:p>
            <a:pPr marL="133350" marR="0" lvl="0" algn="l" rtl="0">
              <a:lnSpc>
                <a:spcPct val="90000"/>
              </a:lnSpc>
              <a:spcBef>
                <a:spcPts val="0"/>
              </a:spcBef>
              <a:spcAft>
                <a:spcPts val="0"/>
              </a:spcAft>
              <a:buClr>
                <a:schemeClr val="dk1"/>
              </a:buClr>
              <a:buSzPts val="1500"/>
            </a:pPr>
            <a:r>
              <a:rPr lang="fr-FR" sz="1500" b="0" i="0" u="none" strike="noStrike" cap="none" dirty="0">
                <a:solidFill>
                  <a:schemeClr val="dk1"/>
                </a:solidFill>
                <a:latin typeface="Calibri"/>
                <a:ea typeface="Calibri"/>
                <a:cs typeface="Calibri"/>
                <a:sym typeface="Calibri"/>
              </a:rPr>
              <a:t>2. Le grand nombre d’individus nous permet d’établir des estimations très précises avec un niveau de confiance très élevé (98 % ou 99 %). </a:t>
            </a:r>
            <a:endParaRPr sz="1400" b="0" i="0" u="none" strike="noStrike" cap="none" dirty="0">
              <a:solidFill>
                <a:srgbClr val="000000"/>
              </a:solidFill>
              <a:latin typeface="Arial"/>
              <a:ea typeface="Arial"/>
              <a:cs typeface="Arial"/>
              <a:sym typeface="Arial"/>
            </a:endParaRPr>
          </a:p>
          <a:p>
            <a:pPr marL="133350" marR="0" lvl="0" algn="l" rtl="0">
              <a:lnSpc>
                <a:spcPct val="90000"/>
              </a:lnSpc>
              <a:spcBef>
                <a:spcPts val="0"/>
              </a:spcBef>
              <a:spcAft>
                <a:spcPts val="0"/>
              </a:spcAft>
              <a:buClr>
                <a:schemeClr val="dk1"/>
              </a:buClr>
              <a:buSzPts val="1500"/>
            </a:pPr>
            <a:endParaRPr lang="fr-FR" sz="1500" dirty="0">
              <a:solidFill>
                <a:schemeClr val="dk1"/>
              </a:solidFill>
              <a:latin typeface="Calibri"/>
              <a:ea typeface="Calibri"/>
              <a:cs typeface="Calibri"/>
              <a:sym typeface="Calibri"/>
            </a:endParaRPr>
          </a:p>
          <a:p>
            <a:pPr marL="133350" marR="0" lvl="0" algn="l" rtl="0">
              <a:lnSpc>
                <a:spcPct val="90000"/>
              </a:lnSpc>
              <a:spcBef>
                <a:spcPts val="0"/>
              </a:spcBef>
              <a:spcAft>
                <a:spcPts val="0"/>
              </a:spcAft>
              <a:buClr>
                <a:schemeClr val="dk1"/>
              </a:buClr>
              <a:buSzPts val="1500"/>
            </a:pPr>
            <a:r>
              <a:rPr lang="fr-FR" sz="1500" b="0" i="0" u="none" strike="noStrike" cap="none" dirty="0">
                <a:solidFill>
                  <a:schemeClr val="dk1"/>
                </a:solidFill>
                <a:latin typeface="Calibri"/>
                <a:ea typeface="Calibri"/>
                <a:cs typeface="Calibri"/>
                <a:sym typeface="Calibri"/>
              </a:rPr>
              <a:t>3. Toutefois, ces estimations ne sont pas représentatives de la population générale mais plutôt des personnes motivées pour répondre à ce genre de questionnaire (probablement intéressées par le sujet et/ou qui se sentent légitimes et disposées à parler de leur sexualité).</a:t>
            </a:r>
            <a:endParaRPr sz="1500" b="0" i="0" u="none" strike="noStrike" cap="none" dirty="0">
              <a:solidFill>
                <a:schemeClr val="dk1"/>
              </a:solidFill>
              <a:latin typeface="Calibri"/>
              <a:ea typeface="Calibri"/>
              <a:cs typeface="Calibri"/>
              <a:sym typeface="Calibri"/>
            </a:endParaRPr>
          </a:p>
        </p:txBody>
      </p:sp>
      <p:sp>
        <p:nvSpPr>
          <p:cNvPr id="1071" name="Google Shape;1071;g2abfc56776a_0_52"/>
          <p:cNvSpPr/>
          <p:nvPr/>
        </p:nvSpPr>
        <p:spPr>
          <a:xfrm>
            <a:off x="5431425" y="4560625"/>
            <a:ext cx="3446700" cy="6981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72" name="Google Shape;1072;g2abfc56776a_0_52"/>
          <p:cNvSpPr/>
          <p:nvPr/>
        </p:nvSpPr>
        <p:spPr>
          <a:xfrm>
            <a:off x="568075" y="5568150"/>
            <a:ext cx="2879400" cy="1101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Calibri"/>
                <a:ea typeface="Calibri"/>
                <a:cs typeface="Calibri"/>
                <a:sym typeface="Calibri"/>
              </a:rPr>
              <a:t>Estimation d’une valeur sur un </a:t>
            </a:r>
            <a:r>
              <a:rPr lang="fr-FR" sz="1400" b="1" i="0" u="none" strike="noStrike" cap="none">
                <a:solidFill>
                  <a:srgbClr val="000000"/>
                </a:solidFill>
                <a:latin typeface="Calibri"/>
                <a:ea typeface="Calibri"/>
                <a:cs typeface="Calibri"/>
                <a:sym typeface="Calibri"/>
              </a:rPr>
              <a:t>échantillon non représentatif</a:t>
            </a:r>
            <a:endParaRPr sz="1400" b="1" i="0" u="none" strike="noStrike" cap="none">
              <a:solidFill>
                <a:srgbClr val="000000"/>
              </a:solidFill>
              <a:latin typeface="Calibri"/>
              <a:ea typeface="Calibri"/>
              <a:cs typeface="Calibri"/>
              <a:sym typeface="Calibri"/>
            </a:endParaRPr>
          </a:p>
        </p:txBody>
      </p:sp>
      <p:sp>
        <p:nvSpPr>
          <p:cNvPr id="1073" name="Google Shape;1073;g2abfc56776a_0_52"/>
          <p:cNvSpPr/>
          <p:nvPr/>
        </p:nvSpPr>
        <p:spPr>
          <a:xfrm>
            <a:off x="5288550" y="5635800"/>
            <a:ext cx="30507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Calibri"/>
                <a:ea typeface="Calibri"/>
                <a:cs typeface="Calibri"/>
                <a:sym typeface="Calibri"/>
              </a:rPr>
              <a:t>“</a:t>
            </a:r>
            <a:r>
              <a:rPr lang="fr-FR" sz="1400" b="1" i="0" u="none" strike="noStrike" cap="none">
                <a:solidFill>
                  <a:srgbClr val="000000"/>
                </a:solidFill>
                <a:latin typeface="Calibri"/>
                <a:ea typeface="Calibri"/>
                <a:cs typeface="Calibri"/>
                <a:sym typeface="Calibri"/>
              </a:rPr>
              <a:t>Vraie valeur</a:t>
            </a:r>
            <a:r>
              <a:rPr lang="fr-FR" sz="1400" b="0" i="0" u="none" strike="noStrike" cap="none">
                <a:solidFill>
                  <a:srgbClr val="000000"/>
                </a:solidFill>
                <a:latin typeface="Calibri"/>
                <a:ea typeface="Calibri"/>
                <a:cs typeface="Calibri"/>
                <a:sym typeface="Calibri"/>
              </a:rPr>
              <a:t>” dans la</a:t>
            </a:r>
            <a:r>
              <a:rPr lang="fr-FR" sz="1400" b="1" i="0" u="none" strike="noStrike" cap="none">
                <a:solidFill>
                  <a:srgbClr val="000000"/>
                </a:solidFill>
                <a:latin typeface="Calibri"/>
                <a:ea typeface="Calibri"/>
                <a:cs typeface="Calibri"/>
                <a:sym typeface="Calibri"/>
              </a:rPr>
              <a:t> sous-population</a:t>
            </a:r>
            <a:r>
              <a:rPr lang="fr-FR" sz="1400" b="0" i="0" u="none" strike="noStrike" cap="none">
                <a:solidFill>
                  <a:srgbClr val="000000"/>
                </a:solidFill>
                <a:latin typeface="Calibri"/>
                <a:ea typeface="Calibri"/>
                <a:cs typeface="Calibri"/>
                <a:sym typeface="Calibri"/>
              </a:rPr>
              <a:t> des personnes qui avaient le plus de chances de répondre au questionnaire</a:t>
            </a:r>
            <a:endParaRPr sz="1400" b="0" i="0" u="none" strike="noStrike" cap="none">
              <a:solidFill>
                <a:srgbClr val="000000"/>
              </a:solidFill>
              <a:latin typeface="Calibri"/>
              <a:ea typeface="Calibri"/>
              <a:cs typeface="Calibri"/>
              <a:sym typeface="Calibri"/>
            </a:endParaRPr>
          </a:p>
        </p:txBody>
      </p:sp>
      <p:cxnSp>
        <p:nvCxnSpPr>
          <p:cNvPr id="1074" name="Google Shape;1074;g2abfc56776a_0_52"/>
          <p:cNvCxnSpPr>
            <a:endCxn id="1073" idx="1"/>
          </p:cNvCxnSpPr>
          <p:nvPr/>
        </p:nvCxnSpPr>
        <p:spPr>
          <a:xfrm>
            <a:off x="3447450" y="6118950"/>
            <a:ext cx="1841100" cy="0"/>
          </a:xfrm>
          <a:prstGeom prst="straightConnector1">
            <a:avLst/>
          </a:prstGeom>
          <a:noFill/>
          <a:ln w="28575" cap="flat" cmpd="sng">
            <a:solidFill>
              <a:schemeClr val="dk2"/>
            </a:solidFill>
            <a:prstDash val="solid"/>
            <a:round/>
            <a:headEnd type="none" w="sm" len="sm"/>
            <a:tailEnd type="triangle" w="med" len="med"/>
          </a:ln>
        </p:spPr>
      </p:cxnSp>
      <p:sp>
        <p:nvSpPr>
          <p:cNvPr id="1075" name="Google Shape;1075;g2abfc56776a_0_52"/>
          <p:cNvSpPr txBox="1"/>
          <p:nvPr/>
        </p:nvSpPr>
        <p:spPr>
          <a:xfrm>
            <a:off x="3788925" y="5727375"/>
            <a:ext cx="1225500" cy="41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Inférence</a:t>
            </a:r>
            <a:endParaRPr sz="1700" b="1" i="0" u="none" strike="noStrike" cap="none">
              <a:solidFill>
                <a:schemeClr val="dk1"/>
              </a:solidFill>
              <a:latin typeface="Calibri"/>
              <a:ea typeface="Calibri"/>
              <a:cs typeface="Calibri"/>
              <a:sym typeface="Calibri"/>
            </a:endParaRPr>
          </a:p>
        </p:txBody>
      </p:sp>
      <p:sp>
        <p:nvSpPr>
          <p:cNvPr id="1076" name="Google Shape;1076;g2abfc56776a_0_5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(13/13)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g2d80ee60163_2_10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2" name="Google Shape;1082;g2d80ee60163_2_10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83" name="Google Shape;1083;g2d80ee60163_2_101"/>
          <p:cNvSpPr txBox="1"/>
          <p:nvPr/>
        </p:nvSpPr>
        <p:spPr>
          <a:xfrm>
            <a:off x="363300" y="994925"/>
            <a:ext cx="80712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FR" sz="2300" b="1">
                <a:solidFill>
                  <a:srgbClr val="2E5D5A"/>
                </a:solidFill>
                <a:latin typeface="Calibri"/>
                <a:ea typeface="Calibri"/>
                <a:cs typeface="Calibri"/>
                <a:sym typeface="Calibri"/>
              </a:rPr>
              <a:t>III. (Bonus) Construire, administrer et analyser un questionnaire: choix et écueils à éviter</a:t>
            </a:r>
            <a:endParaRPr sz="2300" b="1">
              <a:solidFill>
                <a:srgbClr val="2E5D5A"/>
              </a:solidFill>
              <a:latin typeface="Calibri"/>
              <a:ea typeface="Calibri"/>
              <a:cs typeface="Calibri"/>
              <a:sym typeface="Calibri"/>
            </a:endParaRPr>
          </a:p>
          <a:p>
            <a:pPr marL="0" lvl="0" indent="0" algn="l" rtl="0">
              <a:lnSpc>
                <a:spcPct val="115000"/>
              </a:lnSpc>
              <a:spcBef>
                <a:spcPts val="0"/>
              </a:spcBef>
              <a:spcAft>
                <a:spcPts val="0"/>
              </a:spcAft>
              <a:buNone/>
            </a:pPr>
            <a:endParaRPr sz="2300" b="1">
              <a:solidFill>
                <a:srgbClr val="2E5D5A"/>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fr-FR" sz="2100" b="1">
                <a:solidFill>
                  <a:schemeClr val="dk1"/>
                </a:solidFill>
                <a:latin typeface="Calibri"/>
                <a:ea typeface="Calibri"/>
                <a:cs typeface="Calibri"/>
                <a:sym typeface="Calibri"/>
              </a:rPr>
              <a:t>Extraits du cours de Thibaut de Saint Pol (ENS Paris-Saclay)</a:t>
            </a:r>
            <a:endParaRPr sz="21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250" b="1">
              <a:solidFill>
                <a:srgbClr val="2E5D5A"/>
              </a:solidFill>
              <a:latin typeface="Calibri"/>
              <a:ea typeface="Calibri"/>
              <a:cs typeface="Calibri"/>
              <a:sym typeface="Calibri"/>
            </a:endParaRPr>
          </a:p>
        </p:txBody>
      </p:sp>
      <p:sp>
        <p:nvSpPr>
          <p:cNvPr id="1084" name="Google Shape;1084;g2d80ee60163_2_10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(13/13)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g325af2ddaa2_0_48"/>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fr-FR"/>
              <a:t>Bonus : extraits d’un cours de Thibaut de Saint Pol</a:t>
            </a:r>
            <a:endParaRPr/>
          </a:p>
        </p:txBody>
      </p:sp>
      <p:sp>
        <p:nvSpPr>
          <p:cNvPr id="1091" name="Google Shape;1091;g325af2ddaa2_0_4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g325af2ddaa2_0_5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098" name="Google Shape;1098;g325af2ddaa2_0_5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099" name="Google Shape;1099;g325af2ddaa2_0_5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84</a:t>
            </a:fld>
            <a:endParaRPr/>
          </a:p>
        </p:txBody>
      </p:sp>
      <p:pic>
        <p:nvPicPr>
          <p:cNvPr id="1100" name="Google Shape;1100;g325af2ddaa2_0_55"/>
          <p:cNvPicPr preferRelativeResize="0"/>
          <p:nvPr/>
        </p:nvPicPr>
        <p:blipFill rotWithShape="1">
          <a:blip r:embed="rId3">
            <a:alphaModFix/>
          </a:blip>
          <a:srcRect/>
          <a:stretch/>
        </p:blipFill>
        <p:spPr>
          <a:xfrm>
            <a:off x="0" y="0"/>
            <a:ext cx="9490683" cy="67056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g325af2ddaa2_0_62"/>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07" name="Google Shape;1107;g325af2ddaa2_0_6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08" name="Google Shape;1108;g325af2ddaa2_0_6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85</a:t>
            </a:fld>
            <a:endParaRPr/>
          </a:p>
        </p:txBody>
      </p:sp>
      <p:pic>
        <p:nvPicPr>
          <p:cNvPr id="1109" name="Google Shape;1109;g325af2ddaa2_0_62"/>
          <p:cNvPicPr preferRelativeResize="0"/>
          <p:nvPr/>
        </p:nvPicPr>
        <p:blipFill rotWithShape="1">
          <a:blip r:embed="rId3">
            <a:alphaModFix/>
          </a:blip>
          <a:srcRect/>
          <a:stretch/>
        </p:blipFill>
        <p:spPr>
          <a:xfrm>
            <a:off x="0" y="19025"/>
            <a:ext cx="9144003" cy="646065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g325af2ddaa2_0_69"/>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16" name="Google Shape;1116;g325af2ddaa2_0_6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17" name="Google Shape;1117;g325af2ddaa2_0_6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86</a:t>
            </a:fld>
            <a:endParaRPr/>
          </a:p>
        </p:txBody>
      </p:sp>
      <p:pic>
        <p:nvPicPr>
          <p:cNvPr id="1118" name="Google Shape;1118;g325af2ddaa2_0_69"/>
          <p:cNvPicPr preferRelativeResize="0"/>
          <p:nvPr/>
        </p:nvPicPr>
        <p:blipFill rotWithShape="1">
          <a:blip r:embed="rId3">
            <a:alphaModFix/>
          </a:blip>
          <a:srcRect/>
          <a:stretch/>
        </p:blipFill>
        <p:spPr>
          <a:xfrm>
            <a:off x="0" y="152400"/>
            <a:ext cx="9490683" cy="67056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325af2ddaa2_0_7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25" name="Google Shape;1125;g325af2ddaa2_0_7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26" name="Google Shape;1126;g325af2ddaa2_0_7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87</a:t>
            </a:fld>
            <a:endParaRPr/>
          </a:p>
        </p:txBody>
      </p:sp>
      <p:pic>
        <p:nvPicPr>
          <p:cNvPr id="1127" name="Google Shape;1127;g325af2ddaa2_0_76"/>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g325af2ddaa2_0_83"/>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34" name="Google Shape;1134;g325af2ddaa2_0_8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35" name="Google Shape;1135;g325af2ddaa2_0_8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88</a:t>
            </a:fld>
            <a:endParaRPr/>
          </a:p>
        </p:txBody>
      </p:sp>
      <p:pic>
        <p:nvPicPr>
          <p:cNvPr id="1136" name="Google Shape;1136;g325af2ddaa2_0_83"/>
          <p:cNvPicPr preferRelativeResize="0"/>
          <p:nvPr/>
        </p:nvPicPr>
        <p:blipFill rotWithShape="1">
          <a:blip r:embed="rId3">
            <a:alphaModFix/>
          </a:blip>
          <a:srcRect/>
          <a:stretch/>
        </p:blipFill>
        <p:spPr>
          <a:xfrm>
            <a:off x="0" y="0"/>
            <a:ext cx="9490683" cy="67056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g325af2ddaa2_0_90"/>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43" name="Google Shape;1143;g325af2ddaa2_0_9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44" name="Google Shape;1144;g325af2ddaa2_0_9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89</a:t>
            </a:fld>
            <a:endParaRPr/>
          </a:p>
        </p:txBody>
      </p:sp>
      <p:pic>
        <p:nvPicPr>
          <p:cNvPr id="1145" name="Google Shape;1145;g325af2ddaa2_0_90"/>
          <p:cNvPicPr preferRelativeResize="0"/>
          <p:nvPr/>
        </p:nvPicPr>
        <p:blipFill rotWithShape="1">
          <a:blip r:embed="rId3">
            <a:alphaModFix/>
          </a:blip>
          <a:srcRect/>
          <a:stretch/>
        </p:blipFill>
        <p:spPr>
          <a:xfrm>
            <a:off x="0" y="0"/>
            <a:ext cx="9706383" cy="6857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3273c2fc512_0_6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9</a:t>
            </a:fld>
            <a:endParaRPr sz="1000">
              <a:solidFill>
                <a:srgbClr val="808080"/>
              </a:solidFill>
              <a:latin typeface="Arial"/>
              <a:ea typeface="Arial"/>
              <a:cs typeface="Arial"/>
              <a:sym typeface="Arial"/>
            </a:endParaRPr>
          </a:p>
        </p:txBody>
      </p:sp>
      <p:sp>
        <p:nvSpPr>
          <p:cNvPr id="250" name="Google Shape;250;g3273c2fc512_0_61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g3273c2fc512_0_61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52" name="Google Shape;252;g3273c2fc512_0_617"/>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Donnez un exemple de méthode d’analyse quantitative de données </a:t>
            </a:r>
            <a:r>
              <a:rPr lang="fr-FR" sz="1600" b="1" i="1">
                <a:solidFill>
                  <a:srgbClr val="2E5D5A"/>
                </a:solidFill>
                <a:latin typeface="Calibri"/>
                <a:ea typeface="Calibri"/>
                <a:cs typeface="Calibri"/>
                <a:sym typeface="Calibri"/>
              </a:rPr>
              <a:t>a priori </a:t>
            </a:r>
            <a:r>
              <a:rPr lang="fr-FR" sz="1600" b="1">
                <a:solidFill>
                  <a:srgbClr val="2E5D5A"/>
                </a:solidFill>
                <a:latin typeface="Calibri"/>
                <a:ea typeface="Calibri"/>
                <a:cs typeface="Calibri"/>
                <a:sym typeface="Calibri"/>
              </a:rPr>
              <a:t>qualitatives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lexicométrie, l’étude statistiques des mots utilisés dans un texte/discours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Est-ce que les statistiques ethniques (demander la couleur de peau, ou une appartenance raciale - noir, blanc, asiatique…)  sont autorisées en France ?</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non (sauf de rares exceptions extrèmement encadrées)   : </a:t>
            </a:r>
            <a:r>
              <a:rPr lang="fr-FR"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https://blog.insee.fr/statistique-publique-produit-des-statistiques-ethniques/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Pour contourner l’interdiction on a recours au pays de naissance des parents</a:t>
            </a:r>
            <a:endParaRPr sz="1600" b="1">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10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53" name="Google Shape;253;g3273c2fc512_0_617"/>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g325af2ddaa2_0_97"/>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52" name="Google Shape;1152;g325af2ddaa2_0_9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53" name="Google Shape;1153;g325af2ddaa2_0_9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90</a:t>
            </a:fld>
            <a:endParaRPr/>
          </a:p>
        </p:txBody>
      </p:sp>
      <p:pic>
        <p:nvPicPr>
          <p:cNvPr id="1154" name="Google Shape;1154;g325af2ddaa2_0_97"/>
          <p:cNvPicPr preferRelativeResize="0"/>
          <p:nvPr/>
        </p:nvPicPr>
        <p:blipFill rotWithShape="1">
          <a:blip r:embed="rId3">
            <a:alphaModFix/>
          </a:blip>
          <a:srcRect/>
          <a:stretch/>
        </p:blipFill>
        <p:spPr>
          <a:xfrm>
            <a:off x="-192000" y="0"/>
            <a:ext cx="9706383" cy="68579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325af2ddaa2_0_21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61" name="Google Shape;1161;g325af2ddaa2_0_2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62" name="Google Shape;1162;g325af2ddaa2_0_2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91</a:t>
            </a:fld>
            <a:endParaRPr/>
          </a:p>
        </p:txBody>
      </p:sp>
      <p:pic>
        <p:nvPicPr>
          <p:cNvPr id="1163" name="Google Shape;1163;g325af2ddaa2_0_216"/>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g325af2ddaa2_0_230"/>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70" name="Google Shape;1170;g325af2ddaa2_0_23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71" name="Google Shape;1171;g325af2ddaa2_0_23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92</a:t>
            </a:fld>
            <a:endParaRPr/>
          </a:p>
        </p:txBody>
      </p:sp>
      <p:pic>
        <p:nvPicPr>
          <p:cNvPr id="1172" name="Google Shape;1172;g325af2ddaa2_0_230"/>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g325af2ddaa2_0_240"/>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79" name="Google Shape;1179;g325af2ddaa2_0_24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80" name="Google Shape;1180;g325af2ddaa2_0_24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93</a:t>
            </a:fld>
            <a:endParaRPr/>
          </a:p>
        </p:txBody>
      </p:sp>
      <p:pic>
        <p:nvPicPr>
          <p:cNvPr id="1181" name="Google Shape;1181;g325af2ddaa2_0_240"/>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g325af2ddaa2_0_254"/>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88" name="Google Shape;1188;g325af2ddaa2_0_25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89" name="Google Shape;1189;g325af2ddaa2_0_25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94</a:t>
            </a:fld>
            <a:endParaRPr/>
          </a:p>
        </p:txBody>
      </p:sp>
      <p:pic>
        <p:nvPicPr>
          <p:cNvPr id="1190" name="Google Shape;1190;g325af2ddaa2_0_254"/>
          <p:cNvPicPr preferRelativeResize="0"/>
          <p:nvPr/>
        </p:nvPicPr>
        <p:blipFill rotWithShape="1">
          <a:blip r:embed="rId3">
            <a:alphaModFix/>
          </a:blip>
          <a:srcRect/>
          <a:stretch/>
        </p:blipFill>
        <p:spPr>
          <a:xfrm>
            <a:off x="0" y="-50250"/>
            <a:ext cx="9777505" cy="690824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g325af2ddaa2_0_247"/>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97" name="Google Shape;1197;g325af2ddaa2_0_24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98" name="Google Shape;1198;g325af2ddaa2_0_24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95</a:t>
            </a:fld>
            <a:endParaRPr/>
          </a:p>
        </p:txBody>
      </p:sp>
      <p:pic>
        <p:nvPicPr>
          <p:cNvPr id="1199" name="Google Shape;1199;g325af2ddaa2_0_247"/>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g325af2ddaa2_0_104"/>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06" name="Google Shape;1206;g325af2ddaa2_0_10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07" name="Google Shape;1207;g325af2ddaa2_0_10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96</a:t>
            </a:fld>
            <a:endParaRPr/>
          </a:p>
        </p:txBody>
      </p:sp>
      <p:pic>
        <p:nvPicPr>
          <p:cNvPr id="1208" name="Google Shape;1208;g325af2ddaa2_0_104"/>
          <p:cNvPicPr preferRelativeResize="0"/>
          <p:nvPr/>
        </p:nvPicPr>
        <p:blipFill rotWithShape="1">
          <a:blip r:embed="rId3">
            <a:alphaModFix/>
          </a:blip>
          <a:srcRect/>
          <a:stretch/>
        </p:blipFill>
        <p:spPr>
          <a:xfrm>
            <a:off x="0" y="0"/>
            <a:ext cx="9706383" cy="68579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g325af2ddaa2_0_111"/>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15" name="Google Shape;1215;g325af2ddaa2_0_1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16" name="Google Shape;1216;g325af2ddaa2_0_1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97</a:t>
            </a:fld>
            <a:endParaRPr/>
          </a:p>
        </p:txBody>
      </p:sp>
      <p:pic>
        <p:nvPicPr>
          <p:cNvPr id="1217" name="Google Shape;1217;g325af2ddaa2_0_111"/>
          <p:cNvPicPr preferRelativeResize="0"/>
          <p:nvPr/>
        </p:nvPicPr>
        <p:blipFill rotWithShape="1">
          <a:blip r:embed="rId3">
            <a:alphaModFix/>
          </a:blip>
          <a:srcRect/>
          <a:stretch/>
        </p:blipFill>
        <p:spPr>
          <a:xfrm>
            <a:off x="0" y="0"/>
            <a:ext cx="9490683" cy="67056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g325af2ddaa2_0_118"/>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24" name="Google Shape;1224;g325af2ddaa2_0_1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25" name="Google Shape;1225;g325af2ddaa2_0_11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98</a:t>
            </a:fld>
            <a:endParaRPr/>
          </a:p>
        </p:txBody>
      </p:sp>
      <p:pic>
        <p:nvPicPr>
          <p:cNvPr id="1226" name="Google Shape;1226;g325af2ddaa2_0_118"/>
          <p:cNvPicPr preferRelativeResize="0"/>
          <p:nvPr/>
        </p:nvPicPr>
        <p:blipFill rotWithShape="1">
          <a:blip r:embed="rId3">
            <a:alphaModFix/>
          </a:blip>
          <a:srcRect/>
          <a:stretch/>
        </p:blipFill>
        <p:spPr>
          <a:xfrm>
            <a:off x="0" y="19025"/>
            <a:ext cx="9679457" cy="683897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g325af2ddaa2_0_12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33" name="Google Shape;1233;g325af2ddaa2_0_12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34" name="Google Shape;1234;g325af2ddaa2_0_12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99</a:t>
            </a:fld>
            <a:endParaRPr/>
          </a:p>
        </p:txBody>
      </p:sp>
      <p:pic>
        <p:nvPicPr>
          <p:cNvPr id="1235" name="Google Shape;1235;g325af2ddaa2_0_125"/>
          <p:cNvPicPr preferRelativeResize="0"/>
          <p:nvPr/>
        </p:nvPicPr>
        <p:blipFill rotWithShape="1">
          <a:blip r:embed="rId3">
            <a:alphaModFix/>
          </a:blip>
          <a:srcRect/>
          <a:stretch/>
        </p:blipFill>
        <p:spPr>
          <a:xfrm>
            <a:off x="0" y="0"/>
            <a:ext cx="9706383" cy="6857999"/>
          </a:xfrm>
          <a:prstGeom prst="rect">
            <a:avLst/>
          </a:prstGeom>
          <a:noFill/>
          <a:ln>
            <a:noFill/>
          </a:ln>
        </p:spPr>
      </p:pic>
    </p:spTree>
  </p:cSld>
  <p:clrMapOvr>
    <a:masterClrMapping/>
  </p:clrMapOvr>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2675</TotalTime>
  <Words>11958</Words>
  <Application>Microsoft Macintosh PowerPoint</Application>
  <PresentationFormat>On-screen Show (4:3)</PresentationFormat>
  <Paragraphs>1648</Paragraphs>
  <Slides>121</Slides>
  <Notes>121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121</vt:i4>
      </vt:variant>
    </vt:vector>
  </HeadingPairs>
  <TitlesOfParts>
    <vt:vector size="126" baseType="lpstr">
      <vt:lpstr>Arial</vt:lpstr>
      <vt:lpstr>Calibri</vt:lpstr>
      <vt:lpstr>Times New Roman</vt:lpstr>
      <vt:lpstr>Thème Office</vt:lpstr>
      <vt:lpstr>Thème Office</vt:lpstr>
      <vt:lpstr>Séance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Bonus : extraits d’un cours de Thibaut de Saint Pol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Bonus : références citées pendant le premier cours, compléments divers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 Template</dc:creator>
  <cp:lastModifiedBy>Alex Sheridan</cp:lastModifiedBy>
  <cp:revision>10</cp:revision>
  <dcterms:created xsi:type="dcterms:W3CDTF">2015-01-09T14:59:06Z</dcterms:created>
  <dcterms:modified xsi:type="dcterms:W3CDTF">2026-01-22T06:07:52Z</dcterms:modified>
</cp:coreProperties>
</file>